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Proxima Nova"/>
      <p:regular r:id="rId45"/>
      <p:bold r:id="rId46"/>
      <p:italic r:id="rId47"/>
      <p:boldItalic r:id="rId48"/>
    </p:embeddedFont>
    <p:embeddedFont>
      <p:font typeface="Overpass"/>
      <p:regular r:id="rId49"/>
      <p:bold r:id="rId50"/>
      <p:italic r:id="rId51"/>
      <p:boldItalic r:id="rId52"/>
    </p:embeddedFont>
    <p:embeddedFont>
      <p:font typeface="Overpass Light"/>
      <p:regular r:id="rId53"/>
      <p:bold r:id="rId54"/>
      <p:italic r:id="rId55"/>
      <p:boldItalic r:id="rId56"/>
    </p:embeddedFont>
    <p:embeddedFont>
      <p:font typeface="Overpass SemiBold"/>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831BBF1-75DE-4158-A950-2828418AF335}">
  <a:tblStyle styleId="{8831BBF1-75DE-4158-A950-2828418AF3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Overpas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verpassSemi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verpass-italic.fntdata"/><Relationship Id="rId50" Type="http://schemas.openxmlformats.org/officeDocument/2006/relationships/font" Target="fonts/Overpass-bold.fntdata"/><Relationship Id="rId53" Type="http://schemas.openxmlformats.org/officeDocument/2006/relationships/font" Target="fonts/OverpassLight-regular.fntdata"/><Relationship Id="rId52" Type="http://schemas.openxmlformats.org/officeDocument/2006/relationships/font" Target="fonts/Overpass-boldItalic.fntdata"/><Relationship Id="rId11" Type="http://schemas.openxmlformats.org/officeDocument/2006/relationships/slide" Target="slides/slide5.xml"/><Relationship Id="rId55" Type="http://schemas.openxmlformats.org/officeDocument/2006/relationships/font" Target="fonts/OverpassLight-italic.fntdata"/><Relationship Id="rId10" Type="http://schemas.openxmlformats.org/officeDocument/2006/relationships/slide" Target="slides/slide4.xml"/><Relationship Id="rId54" Type="http://schemas.openxmlformats.org/officeDocument/2006/relationships/font" Target="fonts/OverpassLight-bold.fntdata"/><Relationship Id="rId13" Type="http://schemas.openxmlformats.org/officeDocument/2006/relationships/slide" Target="slides/slide7.xml"/><Relationship Id="rId57" Type="http://schemas.openxmlformats.org/officeDocument/2006/relationships/font" Target="fonts/OverpassSemiBold-regular.fntdata"/><Relationship Id="rId12" Type="http://schemas.openxmlformats.org/officeDocument/2006/relationships/slide" Target="slides/slide6.xml"/><Relationship Id="rId56" Type="http://schemas.openxmlformats.org/officeDocument/2006/relationships/font" Target="fonts/OverpassLight-boldItalic.fntdata"/><Relationship Id="rId15" Type="http://schemas.openxmlformats.org/officeDocument/2006/relationships/slide" Target="slides/slide9.xml"/><Relationship Id="rId59" Type="http://schemas.openxmlformats.org/officeDocument/2006/relationships/font" Target="fonts/OverpassSemiBold-italic.fntdata"/><Relationship Id="rId14" Type="http://schemas.openxmlformats.org/officeDocument/2006/relationships/slide" Target="slides/slide8.xml"/><Relationship Id="rId58" Type="http://schemas.openxmlformats.org/officeDocument/2006/relationships/font" Target="fonts/Overpass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d8501b67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d8501b67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3de24b25ae_2_9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de24b25ae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e1e7a27a4_0_2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e1e7a27a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DO NOT use Galera for database high </a:t>
            </a:r>
            <a:r>
              <a:rPr lang="en"/>
              <a:t>availability</a:t>
            </a:r>
            <a:r>
              <a:rPr lang="en"/>
              <a:t> as it does not work in a consistent way and leads to failure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3e1e7a27a4_0_2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e1e7a27a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3e1e7a27a4_0_2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e1e7a27a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3e1e7a27a4_0_38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e1e7a27a4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3daea13fa5_1_1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daea13fa5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3e1e7a27a4_0_55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e1e7a27a4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3e1e7a27a4_0_19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e1e7a27a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3daea13fa5_1_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daea13fa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3daea13fa5_1_66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daea13fa5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de24b25ae_1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de24b25a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24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Short history</a:t>
            </a:r>
            <a:endParaRPr>
              <a:solidFill>
                <a:schemeClr val="dk1"/>
              </a:solidFill>
              <a:latin typeface="Overpass"/>
              <a:ea typeface="Overpass"/>
              <a:cs typeface="Overpass"/>
              <a:sym typeface="Overpass"/>
            </a:endParaRPr>
          </a:p>
          <a:p>
            <a:pPr indent="-298450" lvl="1" marL="914400" rtl="0" algn="l">
              <a:lnSpc>
                <a:spcPct val="110000"/>
              </a:lnSpc>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Quay.io was the first hosted registry with private repositories</a:t>
            </a:r>
            <a:endParaRPr>
              <a:solidFill>
                <a:schemeClr val="dk1"/>
              </a:solidFill>
              <a:latin typeface="Overpass"/>
              <a:ea typeface="Overpass"/>
              <a:cs typeface="Overpass"/>
              <a:sym typeface="Overpass"/>
            </a:endParaRPr>
          </a:p>
          <a:p>
            <a:pPr indent="-298450" lvl="1" marL="914400" rtl="0" algn="l">
              <a:lnSpc>
                <a:spcPct val="110000"/>
              </a:lnSpc>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Quay was acquired by CoreOS in 2014 to introduce the first Enterprise Registry</a:t>
            </a:r>
            <a:endParaRPr>
              <a:solidFill>
                <a:schemeClr val="dk1"/>
              </a:solidFill>
              <a:latin typeface="Overpass"/>
              <a:ea typeface="Overpass"/>
              <a:cs typeface="Overpass"/>
              <a:sym typeface="Overpass"/>
            </a:endParaRPr>
          </a:p>
          <a:p>
            <a:pPr indent="-298450" lvl="1" marL="914400" rtl="0" algn="l">
              <a:lnSpc>
                <a:spcPct val="110000"/>
              </a:lnSpc>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Today, Quay.io hosted service delivers tens of terabytes of container images per day</a:t>
            </a:r>
            <a:endParaRPr>
              <a:solidFill>
                <a:schemeClr val="dk1"/>
              </a:solidFill>
              <a:latin typeface="Overpass"/>
              <a:ea typeface="Overpass"/>
              <a:cs typeface="Overpass"/>
              <a:sym typeface="Overpass"/>
            </a:endParaRPr>
          </a:p>
          <a:p>
            <a:pPr indent="-298450" lvl="1" marL="914400" rtl="0" algn="l">
              <a:lnSpc>
                <a:spcPct val="110000"/>
              </a:lnSpc>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Today, many Quay Enterprise customers run larger deployments as large as Quay.io itself</a:t>
            </a:r>
            <a:endParaRPr>
              <a:solidFill>
                <a:schemeClr val="dk1"/>
              </a:solidFill>
              <a:latin typeface="Overpass"/>
              <a:ea typeface="Overpass"/>
              <a:cs typeface="Overpass"/>
              <a:sym typeface="Overpass"/>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d8501b67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5d8501b67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3daea13fa5_7_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daea13fa5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d8501b67b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d8501b67b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3dadc07694_0_10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dadc0769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skopeo is a command line utility that performs actions on container images and repositories, without needing the docker daemon </a:t>
            </a:r>
            <a:endParaRPr/>
          </a:p>
          <a:p>
            <a:pPr indent="-317500" lvl="1" marL="914400" rtl="0" algn="l">
              <a:spcBef>
                <a:spcPts val="0"/>
              </a:spcBef>
              <a:spcAft>
                <a:spcPts val="0"/>
              </a:spcAft>
              <a:buSzPts val="1400"/>
              <a:buChar char="○"/>
            </a:pPr>
            <a:r>
              <a:rPr lang="en"/>
              <a:t>Advantage: it is simple and does NOT need docker daemon</a:t>
            </a:r>
            <a:endParaRPr/>
          </a:p>
          <a:p>
            <a:pPr indent="-317500" lvl="1" marL="914400" rtl="0" algn="l">
              <a:spcBef>
                <a:spcPts val="0"/>
              </a:spcBef>
              <a:spcAft>
                <a:spcPts val="0"/>
              </a:spcAft>
              <a:buSzPts val="1400"/>
              <a:buChar char="○"/>
            </a:pPr>
            <a:r>
              <a:rPr lang="en"/>
              <a:t>Disadvantage: it’s currently only available as package on Linux </a:t>
            </a:r>
            <a:endParaRPr/>
          </a:p>
          <a:p>
            <a:pPr indent="-317500" lvl="0" marL="457200" rtl="0" algn="l">
              <a:spcBef>
                <a:spcPts val="0"/>
              </a:spcBef>
              <a:spcAft>
                <a:spcPts val="0"/>
              </a:spcAft>
              <a:buSzPts val="1400"/>
              <a:buChar char="●"/>
            </a:pPr>
            <a:r>
              <a:rPr lang="en"/>
              <a:t>Docker CLI can be used to push images to Quay, provided the Docker daemon is installed and available</a:t>
            </a:r>
            <a:endParaRPr/>
          </a:p>
          <a:p>
            <a:pPr indent="-317500" lvl="1" marL="914400" rtl="0" algn="l">
              <a:spcBef>
                <a:spcPts val="0"/>
              </a:spcBef>
              <a:spcAft>
                <a:spcPts val="0"/>
              </a:spcAft>
              <a:buSzPts val="1400"/>
              <a:buChar char="○"/>
            </a:pPr>
            <a:r>
              <a:rPr lang="en"/>
              <a:t>Advantage: it is available on all platforms</a:t>
            </a:r>
            <a:endParaRPr/>
          </a:p>
          <a:p>
            <a:pPr indent="-317500" lvl="1" marL="914400" rtl="0" algn="l">
              <a:spcBef>
                <a:spcPts val="0"/>
              </a:spcBef>
              <a:spcAft>
                <a:spcPts val="0"/>
              </a:spcAft>
              <a:buSzPts val="1400"/>
              <a:buChar char="○"/>
            </a:pPr>
            <a:r>
              <a:rPr lang="en"/>
              <a:t>Disadvantage: it required Docker daemon to be running</a:t>
            </a:r>
            <a:endParaRPr/>
          </a:p>
          <a:p>
            <a:pPr indent="-317500" lvl="1" marL="914400" rtl="0" algn="l">
              <a:spcBef>
                <a:spcPts val="0"/>
              </a:spcBef>
              <a:spcAft>
                <a:spcPts val="0"/>
              </a:spcAft>
              <a:buSzPts val="1400"/>
              <a:buChar char="○"/>
            </a:pPr>
            <a:r>
              <a:rPr lang="en"/>
              <a:t>Note that if SSL is not enabled on Quay Enterprise, you have to add Quay Enterprise to the list of insecure registries in Docker</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5d8501b67b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5d8501b67b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3e1e7a27a4_0_48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e1e7a27a4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3e1e7a27a4_0_25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e1e7a27a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3e1e7a27a4_0_3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e1e7a27a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3de24b25ae_0_2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de24b25a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7150" lvl="0" marL="0" rtl="0" algn="l">
              <a:spcBef>
                <a:spcPts val="600"/>
              </a:spcBef>
              <a:spcAft>
                <a:spcPts val="0"/>
              </a:spcAft>
              <a:buClr>
                <a:schemeClr val="dk1"/>
              </a:buClr>
              <a:buSzPts val="1100"/>
              <a:buFont typeface="Arial"/>
              <a:buNone/>
            </a:pPr>
            <a:r>
              <a:rPr b="1" lang="en">
                <a:solidFill>
                  <a:schemeClr val="dk1"/>
                </a:solidFill>
                <a:latin typeface="Overpass"/>
                <a:ea typeface="Overpass"/>
                <a:cs typeface="Overpass"/>
                <a:sym typeface="Overpass"/>
              </a:rPr>
              <a:t>Stateless</a:t>
            </a:r>
            <a:endParaRPr b="1">
              <a:solidFill>
                <a:schemeClr val="dk1"/>
              </a:solidFill>
              <a:latin typeface="Overpass"/>
              <a:ea typeface="Overpass"/>
              <a:cs typeface="Overpass"/>
              <a:sym typeface="Overpass"/>
            </a:endParaRPr>
          </a:p>
          <a:p>
            <a:pPr indent="-298450" lvl="0" marL="457200" rtl="0" algn="l">
              <a:spcBef>
                <a:spcPts val="60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Quay Application Container</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Clair Application Container</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Quay Builder Image</a:t>
            </a:r>
            <a:endParaRPr>
              <a:solidFill>
                <a:schemeClr val="dk1"/>
              </a:solidFill>
              <a:latin typeface="Overpass"/>
              <a:ea typeface="Overpass"/>
              <a:cs typeface="Overpass"/>
              <a:sym typeface="Overpass"/>
            </a:endParaRPr>
          </a:p>
          <a:p>
            <a:pPr indent="57150" lvl="0" marL="0" rtl="0" algn="l">
              <a:spcBef>
                <a:spcPts val="600"/>
              </a:spcBef>
              <a:spcAft>
                <a:spcPts val="0"/>
              </a:spcAft>
              <a:buClr>
                <a:schemeClr val="dk1"/>
              </a:buClr>
              <a:buSzPts val="1100"/>
              <a:buFont typeface="Arial"/>
              <a:buNone/>
            </a:pPr>
            <a:r>
              <a:rPr b="1" lang="en">
                <a:solidFill>
                  <a:schemeClr val="dk1"/>
                </a:solidFill>
                <a:latin typeface="Overpass"/>
                <a:ea typeface="Overpass"/>
                <a:cs typeface="Overpass"/>
                <a:sym typeface="Overpass"/>
              </a:rPr>
              <a:t>Stateful (no HA necessary)</a:t>
            </a:r>
            <a:endParaRPr b="1">
              <a:solidFill>
                <a:schemeClr val="dk1"/>
              </a:solidFill>
              <a:latin typeface="Overpass"/>
              <a:ea typeface="Overpass"/>
              <a:cs typeface="Overpass"/>
              <a:sym typeface="Overpass"/>
            </a:endParaRPr>
          </a:p>
          <a:p>
            <a:pPr indent="-298450" lvl="0" marL="457200" rtl="0" algn="l">
              <a:spcBef>
                <a:spcPts val="60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Redis instance/cluster</a:t>
            </a:r>
            <a:endParaRPr>
              <a:solidFill>
                <a:schemeClr val="dk1"/>
              </a:solidFill>
              <a:latin typeface="Overpass"/>
              <a:ea typeface="Overpass"/>
              <a:cs typeface="Overpass"/>
              <a:sym typeface="Overpass"/>
            </a:endParaRPr>
          </a:p>
          <a:p>
            <a:pPr indent="57150" lvl="0" marL="0" rtl="0" algn="l">
              <a:spcBef>
                <a:spcPts val="600"/>
              </a:spcBef>
              <a:spcAft>
                <a:spcPts val="0"/>
              </a:spcAft>
              <a:buClr>
                <a:schemeClr val="dk1"/>
              </a:buClr>
              <a:buSzPts val="1100"/>
              <a:buFont typeface="Arial"/>
              <a:buNone/>
            </a:pPr>
            <a:r>
              <a:rPr b="1" lang="en">
                <a:solidFill>
                  <a:schemeClr val="dk1"/>
                </a:solidFill>
                <a:latin typeface="Overpass"/>
                <a:ea typeface="Overpass"/>
                <a:cs typeface="Overpass"/>
                <a:sym typeface="Overpass"/>
              </a:rPr>
              <a:t>Stateful (HA desired)</a:t>
            </a:r>
            <a:endParaRPr b="1">
              <a:solidFill>
                <a:schemeClr val="dk1"/>
              </a:solidFill>
              <a:latin typeface="Overpass"/>
              <a:ea typeface="Overpass"/>
              <a:cs typeface="Overpass"/>
              <a:sym typeface="Overpass"/>
            </a:endParaRPr>
          </a:p>
          <a:p>
            <a:pPr indent="-298450" lvl="0" marL="457200" rtl="0" algn="l">
              <a:spcBef>
                <a:spcPts val="60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Quay Database </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Clair Database </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Storage Engine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3e1e7a27a4_0_49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e1e7a27a4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de24b25ae_0_18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de24b25a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5d8501b67b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5d8501b67b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3daea13fa5_1_1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daea13fa5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3daea13fa5_1_8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daea13fa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3daea13fa5_1_1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daea13fa5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e1e7a27a4_0_39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e1e7a27a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5d8501b67b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5d8501b67b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3daea13fa5_1_5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daea13fa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3e1e7a27a4_0_5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e1e7a27a4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5d8501b67b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5d8501b67b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ddbb79866_5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ddbb79866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3de24b25ae_0_18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de24b25a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Red Hat recommendation is to use Quay as the content governance and content ingress point used by one or more OpenShift / Kubernetes clusters inside the customer environment</a:t>
            </a:r>
            <a:endParaRPr/>
          </a:p>
          <a:p>
            <a:pPr indent="-317500" lvl="0" marL="457200" rtl="0" algn="l">
              <a:spcBef>
                <a:spcPts val="0"/>
              </a:spcBef>
              <a:spcAft>
                <a:spcPts val="0"/>
              </a:spcAft>
              <a:buSzPts val="1400"/>
              <a:buChar char="●"/>
            </a:pPr>
            <a:r>
              <a:rPr lang="en"/>
              <a:t>Images are pulled from various sources like Red Hat Container Catalog, Docker Hub and other </a:t>
            </a:r>
            <a:r>
              <a:rPr lang="en"/>
              <a:t>registries</a:t>
            </a:r>
            <a:r>
              <a:rPr lang="en"/>
              <a:t> into Quay which is used as the single point of entry for any image content that needs to get consumed within the organization. Images are scanned, managed and governed in Quay and from there they are distributed to </a:t>
            </a:r>
            <a:r>
              <a:rPr lang="en"/>
              <a:t>various</a:t>
            </a:r>
            <a:r>
              <a:rPr lang="en"/>
              <a:t> OpenShift, Kubernetes and container hosts that customers have in their various environments.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de24b25ae_2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de24b25a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Red Hat recommendation is to use </a:t>
            </a:r>
            <a:r>
              <a:rPr lang="en"/>
              <a:t>Quay as the content governance and content ingress point used by one or more OpenShift / Kubernetes clusters inside the customer environment</a:t>
            </a:r>
            <a:endParaRPr/>
          </a:p>
          <a:p>
            <a:pPr indent="-317500" lvl="0" marL="457200" rtl="0" algn="l">
              <a:spcBef>
                <a:spcPts val="0"/>
              </a:spcBef>
              <a:spcAft>
                <a:spcPts val="0"/>
              </a:spcAft>
              <a:buSzPts val="1400"/>
              <a:buChar char="●"/>
            </a:pPr>
            <a:r>
              <a:rPr lang="en"/>
              <a:t>PROS</a:t>
            </a:r>
            <a:endParaRPr/>
          </a:p>
          <a:p>
            <a:pPr indent="-317500" lvl="1" marL="914400" rtl="0" algn="l">
              <a:spcBef>
                <a:spcPts val="0"/>
              </a:spcBef>
              <a:spcAft>
                <a:spcPts val="0"/>
              </a:spcAft>
              <a:buSzPts val="1400"/>
              <a:buChar char="○"/>
            </a:pPr>
            <a:r>
              <a:rPr lang="en"/>
              <a:t>Image are available local to OpenShift deployments</a:t>
            </a:r>
            <a:endParaRPr/>
          </a:p>
          <a:p>
            <a:pPr indent="-317500" lvl="1" marL="914400" rtl="0" algn="l">
              <a:spcBef>
                <a:spcPts val="0"/>
              </a:spcBef>
              <a:spcAft>
                <a:spcPts val="0"/>
              </a:spcAft>
              <a:buSzPts val="1400"/>
              <a:buChar char="○"/>
            </a:pPr>
            <a:r>
              <a:rPr lang="en"/>
              <a:t>Deployments don’t rely on Quay availability</a:t>
            </a:r>
            <a:endParaRPr/>
          </a:p>
          <a:p>
            <a:pPr indent="-317500" lvl="0" marL="457200" rtl="0" algn="l">
              <a:spcBef>
                <a:spcPts val="0"/>
              </a:spcBef>
              <a:spcAft>
                <a:spcPts val="0"/>
              </a:spcAft>
              <a:buSzPts val="1400"/>
              <a:buChar char="●"/>
            </a:pPr>
            <a:r>
              <a:rPr lang="en"/>
              <a:t>CONS</a:t>
            </a:r>
            <a:endParaRPr/>
          </a:p>
          <a:p>
            <a:pPr indent="-317500" lvl="1" marL="914400" rtl="0" algn="l">
              <a:spcBef>
                <a:spcPts val="0"/>
              </a:spcBef>
              <a:spcAft>
                <a:spcPts val="0"/>
              </a:spcAft>
              <a:buSzPts val="1400"/>
              <a:buChar char="○"/>
            </a:pPr>
            <a:r>
              <a:rPr lang="en"/>
              <a:t>Extra step for sync images between Quay and OpenShift</a:t>
            </a:r>
            <a:endParaRPr/>
          </a:p>
          <a:p>
            <a:pPr indent="-317500" lvl="0" marL="457200" rtl="0" algn="l">
              <a:spcBef>
                <a:spcPts val="0"/>
              </a:spcBef>
              <a:spcAft>
                <a:spcPts val="0"/>
              </a:spcAft>
              <a:buSzPts val="1400"/>
              <a:buChar char="●"/>
            </a:pPr>
            <a:r>
              <a:rPr lang="en"/>
              <a:t>Note that use of image streams make this setup simpler to pull images from Quay into OpenShift registry and then deploy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de24b25ae_2_3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de24b25ae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PROS</a:t>
            </a:r>
            <a:endParaRPr/>
          </a:p>
          <a:p>
            <a:pPr indent="-317500" lvl="1" marL="914400" rtl="0" algn="l">
              <a:spcBef>
                <a:spcPts val="0"/>
              </a:spcBef>
              <a:spcAft>
                <a:spcPts val="0"/>
              </a:spcAft>
              <a:buSzPts val="1400"/>
              <a:buChar char="○"/>
            </a:pPr>
            <a:r>
              <a:rPr lang="en"/>
              <a:t>Single source of truth for managing images lifecycle</a:t>
            </a:r>
            <a:endParaRPr/>
          </a:p>
          <a:p>
            <a:pPr indent="-317500" lvl="0" marL="457200" rtl="0" algn="l">
              <a:spcBef>
                <a:spcPts val="0"/>
              </a:spcBef>
              <a:spcAft>
                <a:spcPts val="0"/>
              </a:spcAft>
              <a:buSzPts val="1400"/>
              <a:buChar char="●"/>
            </a:pPr>
            <a:r>
              <a:rPr lang="en"/>
              <a:t>CONS</a:t>
            </a:r>
            <a:endParaRPr/>
          </a:p>
          <a:p>
            <a:pPr indent="-317500" lvl="1" marL="914400" rtl="0" algn="l">
              <a:spcBef>
                <a:spcPts val="0"/>
              </a:spcBef>
              <a:spcAft>
                <a:spcPts val="0"/>
              </a:spcAft>
              <a:buSzPts val="1400"/>
              <a:buChar char="○"/>
            </a:pPr>
            <a:r>
              <a:rPr lang="en"/>
              <a:t>Bandwidth implications unless Quay geo-replication or OpenShift local mirroring is used</a:t>
            </a:r>
            <a:endParaRPr/>
          </a:p>
          <a:p>
            <a:pPr indent="-317500" lvl="1" marL="914400" rtl="0" algn="l">
              <a:spcBef>
                <a:spcPts val="0"/>
              </a:spcBef>
              <a:spcAft>
                <a:spcPts val="0"/>
              </a:spcAft>
              <a:buSzPts val="1400"/>
              <a:buChar char="○"/>
            </a:pPr>
            <a:r>
              <a:rPr lang="en"/>
              <a:t>Deployments rely on Quay availability</a:t>
            </a:r>
            <a:br>
              <a:rPr lang="en"/>
            </a:br>
            <a:endParaRPr/>
          </a:p>
          <a:p>
            <a:pPr indent="-317500" lvl="0" marL="457200" rtl="0" algn="l">
              <a:spcBef>
                <a:spcPts val="0"/>
              </a:spcBef>
              <a:spcAft>
                <a:spcPts val="0"/>
              </a:spcAft>
              <a:buClr>
                <a:schemeClr val="dk1"/>
              </a:buClr>
              <a:buSzPts val="1400"/>
              <a:buChar char="●"/>
            </a:pPr>
            <a:r>
              <a:rPr lang="en">
                <a:solidFill>
                  <a:schemeClr val="dk1"/>
                </a:solidFill>
              </a:rPr>
              <a:t>Pattern (1) is commonly used by customers for DEV/TEST and pattern (2) for PROD</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d8501b67b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d8501b67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3de24b25ae_1_1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de24b25ae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TITLE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52" name="Google Shape;52;p13"/>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1600"/>
              </a:spcBef>
              <a:spcAft>
                <a:spcPts val="0"/>
              </a:spcAft>
              <a:buNone/>
              <a:defRPr sz="1600">
                <a:latin typeface="Overpass"/>
                <a:ea typeface="Overpass"/>
                <a:cs typeface="Overpass"/>
                <a:sym typeface="Overpass"/>
              </a:defRPr>
            </a:lvl2pPr>
            <a:lvl3pPr lvl="2" rtl="0">
              <a:spcBef>
                <a:spcPts val="1600"/>
              </a:spcBef>
              <a:spcAft>
                <a:spcPts val="0"/>
              </a:spcAft>
              <a:buNone/>
              <a:defRPr sz="1600">
                <a:latin typeface="Overpass"/>
                <a:ea typeface="Overpass"/>
                <a:cs typeface="Overpass"/>
                <a:sym typeface="Overpass"/>
              </a:defRPr>
            </a:lvl3pPr>
            <a:lvl4pPr lvl="3" rtl="0">
              <a:spcBef>
                <a:spcPts val="1600"/>
              </a:spcBef>
              <a:spcAft>
                <a:spcPts val="0"/>
              </a:spcAft>
              <a:buNone/>
              <a:defRPr sz="1600">
                <a:latin typeface="Overpass"/>
                <a:ea typeface="Overpass"/>
                <a:cs typeface="Overpass"/>
                <a:sym typeface="Overpass"/>
              </a:defRPr>
            </a:lvl4pPr>
            <a:lvl5pPr lvl="4" rtl="0">
              <a:spcBef>
                <a:spcPts val="1600"/>
              </a:spcBef>
              <a:spcAft>
                <a:spcPts val="0"/>
              </a:spcAft>
              <a:buNone/>
              <a:defRPr sz="1600">
                <a:latin typeface="Overpass"/>
                <a:ea typeface="Overpass"/>
                <a:cs typeface="Overpass"/>
                <a:sym typeface="Overpass"/>
              </a:defRPr>
            </a:lvl5pPr>
            <a:lvl6pPr lvl="5" rtl="0">
              <a:spcBef>
                <a:spcPts val="1600"/>
              </a:spcBef>
              <a:spcAft>
                <a:spcPts val="0"/>
              </a:spcAft>
              <a:buNone/>
              <a:defRPr sz="1600">
                <a:latin typeface="Overpass"/>
                <a:ea typeface="Overpass"/>
                <a:cs typeface="Overpass"/>
                <a:sym typeface="Overpass"/>
              </a:defRPr>
            </a:lvl6pPr>
            <a:lvl7pPr lvl="6" rtl="0">
              <a:spcBef>
                <a:spcPts val="1600"/>
              </a:spcBef>
              <a:spcAft>
                <a:spcPts val="0"/>
              </a:spcAft>
              <a:buNone/>
              <a:defRPr sz="1600">
                <a:latin typeface="Overpass"/>
                <a:ea typeface="Overpass"/>
                <a:cs typeface="Overpass"/>
                <a:sym typeface="Overpass"/>
              </a:defRPr>
            </a:lvl7pPr>
            <a:lvl8pPr lvl="7" rtl="0">
              <a:spcBef>
                <a:spcPts val="1600"/>
              </a:spcBef>
              <a:spcAft>
                <a:spcPts val="0"/>
              </a:spcAft>
              <a:buNone/>
              <a:defRPr sz="1600">
                <a:latin typeface="Overpass"/>
                <a:ea typeface="Overpass"/>
                <a:cs typeface="Overpass"/>
                <a:sym typeface="Overpass"/>
              </a:defRPr>
            </a:lvl8pPr>
            <a:lvl9pPr lvl="8" rtl="0">
              <a:spcBef>
                <a:spcPts val="1600"/>
              </a:spcBef>
              <a:spcAft>
                <a:spcPts val="1600"/>
              </a:spcAft>
              <a:buNone/>
              <a:defRPr sz="1600">
                <a:latin typeface="Overpass"/>
                <a:ea typeface="Overpass"/>
                <a:cs typeface="Overpass"/>
                <a:sym typeface="Overpass"/>
              </a:defRPr>
            </a:lvl9pPr>
          </a:lstStyle>
          <a:p/>
        </p:txBody>
      </p:sp>
      <p:sp>
        <p:nvSpPr>
          <p:cNvPr id="53" name="Google Shape;53;p13"/>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1600"/>
              </a:spcBef>
              <a:spcAft>
                <a:spcPts val="0"/>
              </a:spcAft>
              <a:buNone/>
              <a:defRPr sz="1200">
                <a:latin typeface="Overpass"/>
                <a:ea typeface="Overpass"/>
                <a:cs typeface="Overpass"/>
                <a:sym typeface="Overpass"/>
              </a:defRPr>
            </a:lvl2pPr>
            <a:lvl3pPr lvl="2" rtl="0">
              <a:spcBef>
                <a:spcPts val="1600"/>
              </a:spcBef>
              <a:spcAft>
                <a:spcPts val="0"/>
              </a:spcAft>
              <a:buNone/>
              <a:defRPr sz="1200">
                <a:latin typeface="Overpass"/>
                <a:ea typeface="Overpass"/>
                <a:cs typeface="Overpass"/>
                <a:sym typeface="Overpass"/>
              </a:defRPr>
            </a:lvl3pPr>
            <a:lvl4pPr lvl="3" rtl="0">
              <a:spcBef>
                <a:spcPts val="1600"/>
              </a:spcBef>
              <a:spcAft>
                <a:spcPts val="0"/>
              </a:spcAft>
              <a:buNone/>
              <a:defRPr sz="1200">
                <a:latin typeface="Overpass"/>
                <a:ea typeface="Overpass"/>
                <a:cs typeface="Overpass"/>
                <a:sym typeface="Overpass"/>
              </a:defRPr>
            </a:lvl4pPr>
            <a:lvl5pPr lvl="4" rtl="0">
              <a:spcBef>
                <a:spcPts val="1600"/>
              </a:spcBef>
              <a:spcAft>
                <a:spcPts val="0"/>
              </a:spcAft>
              <a:buNone/>
              <a:defRPr sz="1200">
                <a:latin typeface="Overpass"/>
                <a:ea typeface="Overpass"/>
                <a:cs typeface="Overpass"/>
                <a:sym typeface="Overpass"/>
              </a:defRPr>
            </a:lvl5pPr>
            <a:lvl6pPr lvl="5" rtl="0">
              <a:spcBef>
                <a:spcPts val="1600"/>
              </a:spcBef>
              <a:spcAft>
                <a:spcPts val="0"/>
              </a:spcAft>
              <a:buNone/>
              <a:defRPr sz="1200">
                <a:latin typeface="Overpass"/>
                <a:ea typeface="Overpass"/>
                <a:cs typeface="Overpass"/>
                <a:sym typeface="Overpass"/>
              </a:defRPr>
            </a:lvl6pPr>
            <a:lvl7pPr lvl="6" rtl="0">
              <a:spcBef>
                <a:spcPts val="1600"/>
              </a:spcBef>
              <a:spcAft>
                <a:spcPts val="0"/>
              </a:spcAft>
              <a:buNone/>
              <a:defRPr sz="1200">
                <a:latin typeface="Overpass"/>
                <a:ea typeface="Overpass"/>
                <a:cs typeface="Overpass"/>
                <a:sym typeface="Overpass"/>
              </a:defRPr>
            </a:lvl7pPr>
            <a:lvl8pPr lvl="7" rtl="0">
              <a:spcBef>
                <a:spcPts val="1600"/>
              </a:spcBef>
              <a:spcAft>
                <a:spcPts val="0"/>
              </a:spcAft>
              <a:buNone/>
              <a:defRPr sz="1200">
                <a:latin typeface="Overpass"/>
                <a:ea typeface="Overpass"/>
                <a:cs typeface="Overpass"/>
                <a:sym typeface="Overpass"/>
              </a:defRPr>
            </a:lvl8pPr>
            <a:lvl9pPr lvl="8" rtl="0">
              <a:spcBef>
                <a:spcPts val="1600"/>
              </a:spcBef>
              <a:spcAft>
                <a:spcPts val="1600"/>
              </a:spcAft>
              <a:buNone/>
              <a:defRPr sz="1200">
                <a:latin typeface="Overpass"/>
                <a:ea typeface="Overpass"/>
                <a:cs typeface="Overpass"/>
                <a:sym typeface="Overpas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54" name="Shape 54"/>
        <p:cNvGrpSpPr/>
        <p:nvPr/>
      </p:nvGrpSpPr>
      <p:grpSpPr>
        <a:xfrm>
          <a:off x="0" y="0"/>
          <a:ext cx="0" cy="0"/>
          <a:chOff x="0" y="0"/>
          <a:chExt cx="0" cy="0"/>
        </a:xfrm>
      </p:grpSpPr>
      <p:sp>
        <p:nvSpPr>
          <p:cNvPr id="55" name="Google Shape;55;p14"/>
          <p:cNvSpPr txBox="1"/>
          <p:nvPr>
            <p:ph type="title"/>
          </p:nvPr>
        </p:nvSpPr>
        <p:spPr>
          <a:xfrm>
            <a:off x="4572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2800"/>
              <a:buFont typeface="Overpass"/>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2800"/>
              <a:buFont typeface="Overpass"/>
              <a:buNone/>
              <a:defRPr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2800"/>
              <a:buFont typeface="Overpass"/>
              <a:buNone/>
              <a:defRPr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2800"/>
              <a:buFont typeface="Overpass"/>
              <a:buNone/>
              <a:defRPr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2800"/>
              <a:buFont typeface="Overpass"/>
              <a:buNone/>
              <a:defRPr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2800"/>
              <a:buFont typeface="Overpass"/>
              <a:buNone/>
              <a:defRPr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2800"/>
              <a:buFont typeface="Overpass"/>
              <a:buNone/>
              <a:defRPr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2800"/>
              <a:buFont typeface="Overpass"/>
              <a:buNone/>
              <a:defRPr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2800"/>
              <a:buFont typeface="Overpass"/>
              <a:buNone/>
              <a:defRPr i="0" sz="4400" u="none" cap="none" strike="noStrike">
                <a:solidFill>
                  <a:schemeClr val="dk1"/>
                </a:solidFill>
                <a:latin typeface="Overpass"/>
                <a:ea typeface="Overpass"/>
                <a:cs typeface="Overpass"/>
                <a:sym typeface="Overpass"/>
              </a:defRPr>
            </a:lvl9pPr>
          </a:lstStyle>
          <a:p/>
        </p:txBody>
      </p:sp>
      <p:sp>
        <p:nvSpPr>
          <p:cNvPr id="56" name="Google Shape;56;p14"/>
          <p:cNvSpPr txBox="1"/>
          <p:nvPr>
            <p:ph idx="1" type="body"/>
          </p:nvPr>
        </p:nvSpPr>
        <p:spPr>
          <a:xfrm>
            <a:off x="457200" y="1096025"/>
            <a:ext cx="8286900" cy="330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0000"/>
              </a:lnSpc>
              <a:spcBef>
                <a:spcPts val="240"/>
              </a:spcBef>
              <a:spcAft>
                <a:spcPts val="0"/>
              </a:spcAft>
              <a:buClr>
                <a:srgbClr val="000000"/>
              </a:buClr>
              <a:buSzPts val="1800"/>
              <a:buFont typeface="Overpass"/>
              <a:buChar char="•"/>
              <a:defRPr i="0" sz="1800" u="none" cap="none" strike="noStrike">
                <a:solidFill>
                  <a:srgbClr val="000000"/>
                </a:solidFill>
                <a:latin typeface="Overpass"/>
                <a:ea typeface="Overpass"/>
                <a:cs typeface="Overpass"/>
                <a:sym typeface="Overpass"/>
              </a:defRPr>
            </a:lvl1pPr>
            <a:lvl2pPr indent="-330200" lvl="1" marL="914400" marR="0" rtl="0" algn="l">
              <a:lnSpc>
                <a:spcPct val="110000"/>
              </a:lnSpc>
              <a:spcBef>
                <a:spcPts val="240"/>
              </a:spcBef>
              <a:spcAft>
                <a:spcPts val="0"/>
              </a:spcAft>
              <a:buClr>
                <a:srgbClr val="000000"/>
              </a:buClr>
              <a:buSzPts val="1600"/>
              <a:buFont typeface="Overpass"/>
              <a:buChar char="•"/>
              <a:defRPr i="0" sz="1600" u="none" cap="none" strike="noStrike">
                <a:solidFill>
                  <a:srgbClr val="000000"/>
                </a:solidFill>
                <a:latin typeface="Overpass"/>
                <a:ea typeface="Overpass"/>
                <a:cs typeface="Overpass"/>
                <a:sym typeface="Overpass"/>
              </a:defRPr>
            </a:lvl2pPr>
            <a:lvl3pPr indent="-317500" lvl="2" marL="1371600" marR="0" rtl="0" algn="l">
              <a:lnSpc>
                <a:spcPct val="110000"/>
              </a:lnSpc>
              <a:spcBef>
                <a:spcPts val="240"/>
              </a:spcBef>
              <a:spcAft>
                <a:spcPts val="0"/>
              </a:spcAft>
              <a:buClr>
                <a:srgbClr val="000000"/>
              </a:buClr>
              <a:buSzPts val="1400"/>
              <a:buFont typeface="Overpass"/>
              <a:buChar char="•"/>
              <a:defRPr i="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5pPr>
            <a:lvl6pPr indent="-304800" lvl="5" marL="27432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6pPr>
            <a:lvl7pPr indent="-304800" lvl="6" marL="32004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7pPr>
            <a:lvl8pPr indent="-304800" lvl="7" marL="36576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8pPr>
            <a:lvl9pPr indent="-304800" lvl="8" marL="41148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1">
  <p:cSld name="CUSTOM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5"/>
          <p:cNvSpPr txBox="1"/>
          <p:nvPr>
            <p:ph type="title"/>
          </p:nvPr>
        </p:nvSpPr>
        <p:spPr>
          <a:xfrm>
            <a:off x="826650" y="1660725"/>
            <a:ext cx="7490700" cy="1822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2">
  <p:cSld name="TITLE_2">
    <p:spTree>
      <p:nvGrpSpPr>
        <p:cNvPr id="59" name="Shape 59"/>
        <p:cNvGrpSpPr/>
        <p:nvPr/>
      </p:nvGrpSpPr>
      <p:grpSpPr>
        <a:xfrm>
          <a:off x="0" y="0"/>
          <a:ext cx="0" cy="0"/>
          <a:chOff x="0" y="0"/>
          <a:chExt cx="0" cy="0"/>
        </a:xfrm>
      </p:grpSpPr>
      <p:sp>
        <p:nvSpPr>
          <p:cNvPr id="60" name="Google Shape;60;p16"/>
          <p:cNvSpPr txBox="1"/>
          <p:nvPr>
            <p:ph type="title"/>
          </p:nvPr>
        </p:nvSpPr>
        <p:spPr>
          <a:xfrm>
            <a:off x="1786275" y="1895025"/>
            <a:ext cx="5938800" cy="121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61" name="Google Shape;61;p16"/>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descr="social_linkedin-01.png" id="62" name="Google Shape;62;p16"/>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descr="social_youtube-01.png" id="63" name="Google Shape;63;p16"/>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descr="social_facebook-01.png" id="64" name="Google Shape;64;p16"/>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descr="social_twitter-01.png" id="65" name="Google Shape;65;p16"/>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66" name="Google Shape;66;p16"/>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67" name="Google Shape;67;p16"/>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68" name="Google Shape;68;p16"/>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69" name="Google Shape;69;p16"/>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70" name="Google Shape;70;p16"/>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6" name="Google Shape;76;p1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7" name="Google Shape;77;p1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78" name="Google Shape;78;p1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79" name="Google Shape;79;p1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80" name="Google Shape;80;p1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1" name="Google Shape;81;p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2" name="Google Shape;82;p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85" name="Google Shape;85;p1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86" name="Google Shape;86;p1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87" name="Google Shape;87;p19"/>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88" name="Google Shape;88;p19"/>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89" name="Google Shape;89;p19"/>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90" name="Google Shape;90;p19"/>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91" name="Google Shape;91;p19"/>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92" name="Google Shape;92;p1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93" name="Google Shape;93;p1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94" name="Google Shape;94;p1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95" name="Google Shape;95;p1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96" name="Google Shape;96;p1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97" name="Google Shape;97;p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8" name="Google Shape;98;p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01" name="Google Shape;101;p2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2" name="Google Shape;102;p2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03" name="Google Shape;103;p2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04" name="Google Shape;104;p2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05" name="Google Shape;105;p2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6" name="Google Shape;106;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7" name="Google Shape;107;p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10" name="Google Shape;110;p2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11" name="Google Shape;111;p2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12" name="Google Shape;112;p21"/>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13" name="Google Shape;113;p2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14" name="Google Shape;114;p2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15" name="Google Shape;115;p2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16" name="Google Shape;116;p2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17" name="Google Shape;117;p2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18" name="Google Shape;118;p21"/>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19" name="Google Shape;119;p21"/>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20" name="Google Shape;120;p21"/>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21" name="Google Shape;121;p21"/>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22" name="Google Shape;122;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3" name="Google Shape;123;p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26" name="Google Shape;126;p2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7" name="Google Shape;127;p2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8" name="Google Shape;128;p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30" name="Google Shape;130;p22"/>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31" name="Google Shape;131;p2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32" name="Google Shape;132;p22"/>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35" name="Google Shape;135;p2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36" name="Google Shape;136;p2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37" name="Google Shape;137;p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38" name="Google Shape;138;p2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39" name="Google Shape;139;p2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40" name="Google Shape;140;p2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41" name="Google Shape;141;p2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42" name="Google Shape;142;p2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43" name="Google Shape;143;p2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44" name="Google Shape;144;p2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45" name="Google Shape;145;p2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46" name="Google Shape;146;p2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47" name="Google Shape;147;p2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48" name="Google Shape;148;p2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2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51" name="Google Shape;151;p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2" name="Google Shape;152;p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53" name="Google Shape;153;p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4" name="Google Shape;154;p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55" name="Google Shape;155;p2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56" name="Google Shape;156;p2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57" name="Google Shape;157;p2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2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60" name="Google Shape;160;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1" name="Google Shape;161;p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62" name="Google Shape;162;p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3" name="Google Shape;163;p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64" name="Google Shape;164;p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65" name="Google Shape;165;p2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66" name="Google Shape;166;p2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69" name="Google Shape;169;p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0" name="Google Shape;170;p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1" name="Google Shape;171;p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2" name="Google Shape;172;p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73" name="Google Shape;173;p2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74" name="Google Shape;174;p2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75" name="Google Shape;175;p2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76" name="Google Shape;176;p26"/>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2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79" name="Google Shape;179;p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0" name="Google Shape;180;p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1" name="Google Shape;181;p2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82" name="Google Shape;182;p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83" name="Google Shape;183;p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184" name="Google Shape;184;p2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2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87" name="Google Shape;187;p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8" name="Google Shape;188;p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9" name="Google Shape;189;p2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90" name="Google Shape;190;p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191" name="Google Shape;191;p2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92" name="Google Shape;192;p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3" name="Google Shape;193;p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29"/>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96" name="Google Shape;196;p2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97" name="Google Shape;197;p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8" name="Google Shape;198;p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99" name="Google Shape;199;p2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00" name="Google Shape;200;p2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201" name="Shape 201"/>
        <p:cNvGrpSpPr/>
        <p:nvPr/>
      </p:nvGrpSpPr>
      <p:grpSpPr>
        <a:xfrm>
          <a:off x="0" y="0"/>
          <a:ext cx="0" cy="0"/>
          <a:chOff x="0" y="0"/>
          <a:chExt cx="0" cy="0"/>
        </a:xfrm>
      </p:grpSpPr>
      <p:sp>
        <p:nvSpPr>
          <p:cNvPr id="202" name="Google Shape;202;p3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03" name="Google Shape;203;p3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4" name="Google Shape;204;p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05" name="Google Shape;205;p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6" name="Google Shape;206;p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7" name="Google Shape;207;p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08" name="Google Shape;208;p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09" name="Google Shape;209;p3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210" name="Shape 210"/>
        <p:cNvGrpSpPr/>
        <p:nvPr/>
      </p:nvGrpSpPr>
      <p:grpSpPr>
        <a:xfrm>
          <a:off x="0" y="0"/>
          <a:ext cx="0" cy="0"/>
          <a:chOff x="0" y="0"/>
          <a:chExt cx="0" cy="0"/>
        </a:xfrm>
      </p:grpSpPr>
      <p:sp>
        <p:nvSpPr>
          <p:cNvPr id="211" name="Google Shape;211;p3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212" name="Google Shape;212;p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3" name="Google Shape;213;p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214" name="Google Shape;214;p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5" name="Google Shape;215;p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6" name="Google Shape;216;p3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17" name="Google Shape;217;p3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218" name="Google Shape;218;p31"/>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219" name="Shape 219"/>
        <p:cNvGrpSpPr/>
        <p:nvPr/>
      </p:nvGrpSpPr>
      <p:grpSpPr>
        <a:xfrm>
          <a:off x="0" y="0"/>
          <a:ext cx="0" cy="0"/>
          <a:chOff x="0" y="0"/>
          <a:chExt cx="0" cy="0"/>
        </a:xfrm>
      </p:grpSpPr>
      <p:sp>
        <p:nvSpPr>
          <p:cNvPr id="220" name="Google Shape;220;p3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1" name="Google Shape;221;p3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2" name="Google Shape;22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1" name="Shape 71"/>
        <p:cNvGrpSpPr/>
        <p:nvPr/>
      </p:nvGrpSpPr>
      <p:grpSpPr>
        <a:xfrm>
          <a:off x="0" y="0"/>
          <a:ext cx="0" cy="0"/>
          <a:chOff x="0" y="0"/>
          <a:chExt cx="0" cy="0"/>
        </a:xfrm>
      </p:grpSpPr>
      <p:sp>
        <p:nvSpPr>
          <p:cNvPr id="72" name="Google Shape;72;p1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73" name="Google Shape;73;p1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5.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84.png"/><Relationship Id="rId7" Type="http://schemas.openxmlformats.org/officeDocument/2006/relationships/image" Target="../media/image43.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9.png"/><Relationship Id="rId4" Type="http://schemas.openxmlformats.org/officeDocument/2006/relationships/image" Target="../media/image47.png"/><Relationship Id="rId5" Type="http://schemas.openxmlformats.org/officeDocument/2006/relationships/image" Target="../media/image73.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73.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2.png"/><Relationship Id="rId4" Type="http://schemas.openxmlformats.org/officeDocument/2006/relationships/image" Target="../media/image72.png"/><Relationship Id="rId5" Type="http://schemas.openxmlformats.org/officeDocument/2006/relationships/image" Target="../media/image54.png"/><Relationship Id="rId6" Type="http://schemas.openxmlformats.org/officeDocument/2006/relationships/image" Target="../media/image50.png"/><Relationship Id="rId7" Type="http://schemas.openxmlformats.org/officeDocument/2006/relationships/image" Target="../media/image60.png"/><Relationship Id="rId8"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92.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90.png"/><Relationship Id="rId9" Type="http://schemas.openxmlformats.org/officeDocument/2006/relationships/image" Target="../media/image66.png"/><Relationship Id="rId5" Type="http://schemas.openxmlformats.org/officeDocument/2006/relationships/image" Target="../media/image43.png"/><Relationship Id="rId6" Type="http://schemas.openxmlformats.org/officeDocument/2006/relationships/image" Target="../media/image80.png"/><Relationship Id="rId7" Type="http://schemas.openxmlformats.org/officeDocument/2006/relationships/image" Target="../media/image64.png"/><Relationship Id="rId8" Type="http://schemas.openxmlformats.org/officeDocument/2006/relationships/image" Target="../media/image67.png"/></Relationships>
</file>

<file path=ppt/slides/_rels/slide19.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1.png"/><Relationship Id="rId4" Type="http://schemas.openxmlformats.org/officeDocument/2006/relationships/image" Target="../media/image43.png"/><Relationship Id="rId9" Type="http://schemas.openxmlformats.org/officeDocument/2006/relationships/image" Target="../media/image91.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4.png"/><Relationship Id="rId8"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70.png"/><Relationship Id="rId7" Type="http://schemas.openxmlformats.org/officeDocument/2006/relationships/image" Target="../media/image82.png"/><Relationship Id="rId8"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81.png"/><Relationship Id="rId6"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3.png"/><Relationship Id="rId4" Type="http://schemas.openxmlformats.org/officeDocument/2006/relationships/image" Target="../media/image95.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96.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85.png"/><Relationship Id="rId4" Type="http://schemas.openxmlformats.org/officeDocument/2006/relationships/image" Target="../media/image73.png"/><Relationship Id="rId5"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3.png"/><Relationship Id="rId4"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93.png"/><Relationship Id="rId4" Type="http://schemas.openxmlformats.org/officeDocument/2006/relationships/image" Target="../media/image83.png"/><Relationship Id="rId5"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83.png"/><Relationship Id="rId4" Type="http://schemas.openxmlformats.org/officeDocument/2006/relationships/image" Target="../media/image73.png"/><Relationship Id="rId5"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29.png"/><Relationship Id="rId12"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58.png"/><Relationship Id="rId7" Type="http://schemas.openxmlformats.org/officeDocument/2006/relationships/image" Target="../media/image39.png"/><Relationship Id="rId8"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65.png"/><Relationship Id="rId6" Type="http://schemas.openxmlformats.org/officeDocument/2006/relationships/image" Target="../media/image43.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1562906" y="1307719"/>
            <a:ext cx="5649900" cy="12003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Font typeface="Proxima Nova"/>
              <a:buNone/>
            </a:pPr>
            <a:r>
              <a:rPr b="1" lang="en" sz="2400">
                <a:latin typeface="Proxima Nova"/>
                <a:ea typeface="Proxima Nova"/>
                <a:cs typeface="Proxima Nova"/>
                <a:sym typeface="Proxima Nova"/>
              </a:rPr>
              <a:t>OpenShift 4.x Architecture Workshop</a:t>
            </a:r>
            <a:endParaRPr/>
          </a:p>
        </p:txBody>
      </p:sp>
      <p:sp>
        <p:nvSpPr>
          <p:cNvPr id="228" name="Google Shape;228;p3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Enterprise </a:t>
            </a:r>
            <a:r>
              <a:rPr lang="en"/>
              <a:t>Registry</a:t>
            </a:r>
            <a:r>
              <a:rPr lang="en"/>
              <a:t> QUAY</a:t>
            </a:r>
            <a:endParaRPr/>
          </a:p>
        </p:txBody>
      </p:sp>
      <p:sp>
        <p:nvSpPr>
          <p:cNvPr id="229" name="Google Shape;229;p33"/>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July 2019	</a:t>
            </a:r>
            <a:endParaRPr/>
          </a:p>
        </p:txBody>
      </p:sp>
      <p:pic>
        <p:nvPicPr>
          <p:cNvPr id="230" name="Google Shape;230;p33"/>
          <p:cNvPicPr preferRelativeResize="0"/>
          <p:nvPr/>
        </p:nvPicPr>
        <p:blipFill>
          <a:blip r:embed="rId3">
            <a:alphaModFix/>
          </a:blip>
          <a:stretch>
            <a:fillRect/>
          </a:stretch>
        </p:blipFill>
        <p:spPr>
          <a:xfrm>
            <a:off x="5277204" y="2641375"/>
            <a:ext cx="1416000" cy="502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pic>
        <p:nvPicPr>
          <p:cNvPr id="394" name="Google Shape;394;p42"/>
          <p:cNvPicPr preferRelativeResize="0"/>
          <p:nvPr/>
        </p:nvPicPr>
        <p:blipFill>
          <a:blip r:embed="rId3">
            <a:alphaModFix/>
          </a:blip>
          <a:stretch>
            <a:fillRect/>
          </a:stretch>
        </p:blipFill>
        <p:spPr>
          <a:xfrm>
            <a:off x="2081851" y="2506824"/>
            <a:ext cx="475075" cy="251585"/>
          </a:xfrm>
          <a:prstGeom prst="rect">
            <a:avLst/>
          </a:prstGeom>
          <a:noFill/>
          <a:ln>
            <a:noFill/>
          </a:ln>
        </p:spPr>
      </p:pic>
      <p:sp>
        <p:nvSpPr>
          <p:cNvPr id="395" name="Google Shape;395;p42"/>
          <p:cNvSpPr/>
          <p:nvPr/>
        </p:nvSpPr>
        <p:spPr>
          <a:xfrm>
            <a:off x="3064156" y="2264400"/>
            <a:ext cx="1470600" cy="770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396" name="Google Shape;396;p42"/>
          <p:cNvSpPr/>
          <p:nvPr/>
        </p:nvSpPr>
        <p:spPr>
          <a:xfrm>
            <a:off x="3140356" y="2340600"/>
            <a:ext cx="1470600" cy="770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397" name="Google Shape;397;p42"/>
          <p:cNvSpPr/>
          <p:nvPr/>
        </p:nvSpPr>
        <p:spPr>
          <a:xfrm>
            <a:off x="2155056" y="3622893"/>
            <a:ext cx="1470600" cy="98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BUILD WORKERS</a:t>
            </a:r>
            <a:endParaRPr sz="1000">
              <a:latin typeface="Overpass"/>
              <a:ea typeface="Overpass"/>
              <a:cs typeface="Overpass"/>
              <a:sym typeface="Overpass"/>
            </a:endParaRPr>
          </a:p>
        </p:txBody>
      </p:sp>
      <p:sp>
        <p:nvSpPr>
          <p:cNvPr id="398" name="Google Shape;398;p42"/>
          <p:cNvSpPr/>
          <p:nvPr/>
        </p:nvSpPr>
        <p:spPr>
          <a:xfrm>
            <a:off x="4225905" y="3622893"/>
            <a:ext cx="1701900" cy="98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DISTRIBUTED STORAGE</a:t>
            </a:r>
            <a:endParaRPr sz="1000">
              <a:latin typeface="Overpass"/>
              <a:ea typeface="Overpass"/>
              <a:cs typeface="Overpass"/>
              <a:sym typeface="Overpass"/>
            </a:endParaRPr>
          </a:p>
        </p:txBody>
      </p:sp>
      <p:sp>
        <p:nvSpPr>
          <p:cNvPr id="399" name="Google Shape;399;p42"/>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Quay Architecture with Image Scanning</a:t>
            </a:r>
            <a:endParaRPr/>
          </a:p>
        </p:txBody>
      </p:sp>
      <p:sp>
        <p:nvSpPr>
          <p:cNvPr id="400" name="Google Shape;400;p42"/>
          <p:cNvSpPr/>
          <p:nvPr/>
        </p:nvSpPr>
        <p:spPr>
          <a:xfrm>
            <a:off x="3216556" y="2416800"/>
            <a:ext cx="1470600" cy="7704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QUAY</a:t>
            </a:r>
            <a:br>
              <a:rPr lang="en">
                <a:solidFill>
                  <a:srgbClr val="FFFFFF"/>
                </a:solidFill>
                <a:latin typeface="Overpass"/>
                <a:ea typeface="Overpass"/>
                <a:cs typeface="Overpass"/>
                <a:sym typeface="Overpass"/>
              </a:rPr>
            </a:br>
            <a:r>
              <a:rPr lang="en">
                <a:solidFill>
                  <a:srgbClr val="FFFFFF"/>
                </a:solidFill>
                <a:latin typeface="Overpass"/>
                <a:ea typeface="Overpass"/>
                <a:cs typeface="Overpass"/>
                <a:sym typeface="Overpass"/>
              </a:rPr>
              <a:t>SERVER</a:t>
            </a:r>
            <a:endParaRPr>
              <a:solidFill>
                <a:srgbClr val="FFFFFF"/>
              </a:solidFill>
              <a:latin typeface="Overpass"/>
              <a:ea typeface="Overpass"/>
              <a:cs typeface="Overpass"/>
              <a:sym typeface="Overpass"/>
            </a:endParaRPr>
          </a:p>
        </p:txBody>
      </p:sp>
      <p:pic>
        <p:nvPicPr>
          <p:cNvPr id="401" name="Google Shape;401;p42"/>
          <p:cNvPicPr preferRelativeResize="0"/>
          <p:nvPr/>
        </p:nvPicPr>
        <p:blipFill>
          <a:blip r:embed="rId4">
            <a:alphaModFix/>
          </a:blip>
          <a:stretch>
            <a:fillRect/>
          </a:stretch>
        </p:blipFill>
        <p:spPr>
          <a:xfrm>
            <a:off x="2263881" y="3703025"/>
            <a:ext cx="324675" cy="537825"/>
          </a:xfrm>
          <a:prstGeom prst="rect">
            <a:avLst/>
          </a:prstGeom>
          <a:noFill/>
          <a:ln>
            <a:noFill/>
          </a:ln>
        </p:spPr>
      </p:pic>
      <p:pic>
        <p:nvPicPr>
          <p:cNvPr id="402" name="Google Shape;402;p42"/>
          <p:cNvPicPr preferRelativeResize="0"/>
          <p:nvPr/>
        </p:nvPicPr>
        <p:blipFill>
          <a:blip r:embed="rId4">
            <a:alphaModFix/>
          </a:blip>
          <a:stretch>
            <a:fillRect/>
          </a:stretch>
        </p:blipFill>
        <p:spPr>
          <a:xfrm>
            <a:off x="2721081" y="3703025"/>
            <a:ext cx="324675" cy="537825"/>
          </a:xfrm>
          <a:prstGeom prst="rect">
            <a:avLst/>
          </a:prstGeom>
          <a:noFill/>
          <a:ln>
            <a:noFill/>
          </a:ln>
        </p:spPr>
      </p:pic>
      <p:pic>
        <p:nvPicPr>
          <p:cNvPr id="403" name="Google Shape;403;p42"/>
          <p:cNvPicPr preferRelativeResize="0"/>
          <p:nvPr/>
        </p:nvPicPr>
        <p:blipFill>
          <a:blip r:embed="rId4">
            <a:alphaModFix/>
          </a:blip>
          <a:stretch>
            <a:fillRect/>
          </a:stretch>
        </p:blipFill>
        <p:spPr>
          <a:xfrm>
            <a:off x="3178281" y="3703025"/>
            <a:ext cx="324675" cy="537825"/>
          </a:xfrm>
          <a:prstGeom prst="rect">
            <a:avLst/>
          </a:prstGeom>
          <a:noFill/>
          <a:ln>
            <a:noFill/>
          </a:ln>
        </p:spPr>
      </p:pic>
      <p:pic>
        <p:nvPicPr>
          <p:cNvPr id="404" name="Google Shape;404;p42"/>
          <p:cNvPicPr preferRelativeResize="0"/>
          <p:nvPr/>
        </p:nvPicPr>
        <p:blipFill>
          <a:blip r:embed="rId5">
            <a:alphaModFix/>
          </a:blip>
          <a:stretch>
            <a:fillRect/>
          </a:stretch>
        </p:blipFill>
        <p:spPr>
          <a:xfrm>
            <a:off x="4344769" y="3703025"/>
            <a:ext cx="445700" cy="568950"/>
          </a:xfrm>
          <a:prstGeom prst="rect">
            <a:avLst/>
          </a:prstGeom>
          <a:noFill/>
          <a:ln>
            <a:noFill/>
          </a:ln>
        </p:spPr>
      </p:pic>
      <p:pic>
        <p:nvPicPr>
          <p:cNvPr id="405" name="Google Shape;405;p42"/>
          <p:cNvPicPr preferRelativeResize="0"/>
          <p:nvPr/>
        </p:nvPicPr>
        <p:blipFill>
          <a:blip r:embed="rId5">
            <a:alphaModFix/>
          </a:blip>
          <a:stretch>
            <a:fillRect/>
          </a:stretch>
        </p:blipFill>
        <p:spPr>
          <a:xfrm>
            <a:off x="4862606" y="3703025"/>
            <a:ext cx="445700" cy="568950"/>
          </a:xfrm>
          <a:prstGeom prst="rect">
            <a:avLst/>
          </a:prstGeom>
          <a:noFill/>
          <a:ln>
            <a:noFill/>
          </a:ln>
        </p:spPr>
      </p:pic>
      <p:pic>
        <p:nvPicPr>
          <p:cNvPr id="406" name="Google Shape;406;p42"/>
          <p:cNvPicPr preferRelativeResize="0"/>
          <p:nvPr/>
        </p:nvPicPr>
        <p:blipFill>
          <a:blip r:embed="rId5">
            <a:alphaModFix/>
          </a:blip>
          <a:stretch>
            <a:fillRect/>
          </a:stretch>
        </p:blipFill>
        <p:spPr>
          <a:xfrm>
            <a:off x="5380443" y="3703025"/>
            <a:ext cx="445700" cy="568950"/>
          </a:xfrm>
          <a:prstGeom prst="rect">
            <a:avLst/>
          </a:prstGeom>
          <a:noFill/>
          <a:ln>
            <a:noFill/>
          </a:ln>
        </p:spPr>
      </p:pic>
      <p:pic>
        <p:nvPicPr>
          <p:cNvPr id="407" name="Google Shape;407;p42"/>
          <p:cNvPicPr preferRelativeResize="0"/>
          <p:nvPr/>
        </p:nvPicPr>
        <p:blipFill>
          <a:blip r:embed="rId3">
            <a:alphaModFix/>
          </a:blip>
          <a:stretch>
            <a:fillRect/>
          </a:stretch>
        </p:blipFill>
        <p:spPr>
          <a:xfrm>
            <a:off x="2081851" y="2851564"/>
            <a:ext cx="475075" cy="251585"/>
          </a:xfrm>
          <a:prstGeom prst="rect">
            <a:avLst/>
          </a:prstGeom>
          <a:noFill/>
          <a:ln>
            <a:noFill/>
          </a:ln>
        </p:spPr>
      </p:pic>
      <p:cxnSp>
        <p:nvCxnSpPr>
          <p:cNvPr id="408" name="Google Shape;408;p42"/>
          <p:cNvCxnSpPr/>
          <p:nvPr/>
        </p:nvCxnSpPr>
        <p:spPr>
          <a:xfrm>
            <a:off x="2556947" y="2977350"/>
            <a:ext cx="658200" cy="0"/>
          </a:xfrm>
          <a:prstGeom prst="straightConnector1">
            <a:avLst/>
          </a:prstGeom>
          <a:noFill/>
          <a:ln cap="flat" cmpd="sng" w="9525">
            <a:solidFill>
              <a:srgbClr val="666666"/>
            </a:solidFill>
            <a:prstDash val="solid"/>
            <a:round/>
            <a:headEnd len="med" w="med" type="none"/>
            <a:tailEnd len="med" w="med" type="none"/>
          </a:ln>
        </p:spPr>
      </p:cxnSp>
      <p:sp>
        <p:nvSpPr>
          <p:cNvPr id="409" name="Google Shape;409;p42"/>
          <p:cNvSpPr/>
          <p:nvPr/>
        </p:nvSpPr>
        <p:spPr>
          <a:xfrm>
            <a:off x="3216481" y="1540725"/>
            <a:ext cx="1470600" cy="4404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LOAD BALANCER</a:t>
            </a:r>
            <a:endParaRPr sz="1000">
              <a:solidFill>
                <a:srgbClr val="FFFFFF"/>
              </a:solidFill>
              <a:latin typeface="Overpass"/>
              <a:ea typeface="Overpass"/>
              <a:cs typeface="Overpass"/>
              <a:sym typeface="Overpass"/>
            </a:endParaRPr>
          </a:p>
        </p:txBody>
      </p:sp>
      <p:cxnSp>
        <p:nvCxnSpPr>
          <p:cNvPr id="410" name="Google Shape;410;p42"/>
          <p:cNvCxnSpPr>
            <a:stCxn id="409" idx="2"/>
          </p:cNvCxnSpPr>
          <p:nvPr/>
        </p:nvCxnSpPr>
        <p:spPr>
          <a:xfrm>
            <a:off x="3951781" y="1981125"/>
            <a:ext cx="0" cy="283200"/>
          </a:xfrm>
          <a:prstGeom prst="straightConnector1">
            <a:avLst/>
          </a:prstGeom>
          <a:noFill/>
          <a:ln cap="flat" cmpd="sng" w="9525">
            <a:solidFill>
              <a:srgbClr val="666666"/>
            </a:solidFill>
            <a:prstDash val="solid"/>
            <a:round/>
            <a:headEnd len="med" w="med" type="none"/>
            <a:tailEnd len="med" w="med" type="none"/>
          </a:ln>
        </p:spPr>
      </p:cxnSp>
      <p:cxnSp>
        <p:nvCxnSpPr>
          <p:cNvPr id="411" name="Google Shape;411;p42"/>
          <p:cNvCxnSpPr/>
          <p:nvPr/>
        </p:nvCxnSpPr>
        <p:spPr>
          <a:xfrm>
            <a:off x="2556947" y="2632625"/>
            <a:ext cx="658200" cy="0"/>
          </a:xfrm>
          <a:prstGeom prst="straightConnector1">
            <a:avLst/>
          </a:prstGeom>
          <a:noFill/>
          <a:ln cap="flat" cmpd="sng" w="9525">
            <a:solidFill>
              <a:srgbClr val="666666"/>
            </a:solidFill>
            <a:prstDash val="solid"/>
            <a:round/>
            <a:headEnd len="med" w="med" type="none"/>
            <a:tailEnd len="med" w="med" type="none"/>
          </a:ln>
        </p:spPr>
      </p:cxnSp>
      <p:sp>
        <p:nvSpPr>
          <p:cNvPr id="412" name="Google Shape;412;p42"/>
          <p:cNvSpPr/>
          <p:nvPr/>
        </p:nvSpPr>
        <p:spPr>
          <a:xfrm>
            <a:off x="5197756" y="2416800"/>
            <a:ext cx="1470600" cy="7704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CLAIR SCANNER</a:t>
            </a:r>
            <a:endParaRPr>
              <a:solidFill>
                <a:srgbClr val="FFFFFF"/>
              </a:solidFill>
              <a:latin typeface="Overpass"/>
              <a:ea typeface="Overpass"/>
              <a:cs typeface="Overpass"/>
              <a:sym typeface="Overpass"/>
            </a:endParaRPr>
          </a:p>
        </p:txBody>
      </p:sp>
      <p:pic>
        <p:nvPicPr>
          <p:cNvPr id="413" name="Google Shape;413;p42"/>
          <p:cNvPicPr preferRelativeResize="0"/>
          <p:nvPr/>
        </p:nvPicPr>
        <p:blipFill>
          <a:blip r:embed="rId3">
            <a:alphaModFix/>
          </a:blip>
          <a:stretch>
            <a:fillRect/>
          </a:stretch>
        </p:blipFill>
        <p:spPr>
          <a:xfrm>
            <a:off x="7025456" y="2675820"/>
            <a:ext cx="475075" cy="251585"/>
          </a:xfrm>
          <a:prstGeom prst="rect">
            <a:avLst/>
          </a:prstGeom>
          <a:noFill/>
          <a:ln>
            <a:noFill/>
          </a:ln>
        </p:spPr>
      </p:pic>
      <p:cxnSp>
        <p:nvCxnSpPr>
          <p:cNvPr id="414" name="Google Shape;414;p42"/>
          <p:cNvCxnSpPr/>
          <p:nvPr/>
        </p:nvCxnSpPr>
        <p:spPr>
          <a:xfrm>
            <a:off x="6668356" y="2801625"/>
            <a:ext cx="356400" cy="0"/>
          </a:xfrm>
          <a:prstGeom prst="straightConnector1">
            <a:avLst/>
          </a:prstGeom>
          <a:noFill/>
          <a:ln cap="flat" cmpd="sng" w="9525">
            <a:solidFill>
              <a:srgbClr val="666666"/>
            </a:solidFill>
            <a:prstDash val="solid"/>
            <a:round/>
            <a:headEnd len="med" w="med" type="none"/>
            <a:tailEnd len="med" w="med" type="none"/>
          </a:ln>
        </p:spPr>
      </p:cxnSp>
      <p:cxnSp>
        <p:nvCxnSpPr>
          <p:cNvPr id="415" name="Google Shape;415;p42"/>
          <p:cNvCxnSpPr>
            <a:stCxn id="400" idx="3"/>
            <a:endCxn id="412" idx="1"/>
          </p:cNvCxnSpPr>
          <p:nvPr/>
        </p:nvCxnSpPr>
        <p:spPr>
          <a:xfrm>
            <a:off x="4687156" y="2802000"/>
            <a:ext cx="510600" cy="600"/>
          </a:xfrm>
          <a:prstGeom prst="bentConnector3">
            <a:avLst>
              <a:gd fmla="val 50000" name="adj1"/>
            </a:avLst>
          </a:prstGeom>
          <a:noFill/>
          <a:ln cap="flat" cmpd="sng" w="9525">
            <a:solidFill>
              <a:srgbClr val="666666"/>
            </a:solidFill>
            <a:prstDash val="solid"/>
            <a:round/>
            <a:headEnd len="med" w="med" type="none"/>
            <a:tailEnd len="med" w="med" type="none"/>
          </a:ln>
        </p:spPr>
      </p:cxnSp>
      <p:cxnSp>
        <p:nvCxnSpPr>
          <p:cNvPr id="416" name="Google Shape;416;p42"/>
          <p:cNvCxnSpPr>
            <a:stCxn id="400" idx="2"/>
            <a:endCxn id="398" idx="0"/>
          </p:cNvCxnSpPr>
          <p:nvPr/>
        </p:nvCxnSpPr>
        <p:spPr>
          <a:xfrm flipH="1" rot="-5400000">
            <a:off x="4296556" y="2842500"/>
            <a:ext cx="435600" cy="1125000"/>
          </a:xfrm>
          <a:prstGeom prst="bentConnector3">
            <a:avLst>
              <a:gd fmla="val 50011" name="adj1"/>
            </a:avLst>
          </a:prstGeom>
          <a:noFill/>
          <a:ln cap="flat" cmpd="sng" w="9525">
            <a:solidFill>
              <a:srgbClr val="666666"/>
            </a:solidFill>
            <a:prstDash val="solid"/>
            <a:round/>
            <a:headEnd len="med" w="med" type="none"/>
            <a:tailEnd len="med" w="med" type="none"/>
          </a:ln>
        </p:spPr>
      </p:cxnSp>
      <p:cxnSp>
        <p:nvCxnSpPr>
          <p:cNvPr id="417" name="Google Shape;417;p42"/>
          <p:cNvCxnSpPr>
            <a:stCxn id="400" idx="2"/>
            <a:endCxn id="397" idx="0"/>
          </p:cNvCxnSpPr>
          <p:nvPr/>
        </p:nvCxnSpPr>
        <p:spPr>
          <a:xfrm rot="5400000">
            <a:off x="3203356" y="2874300"/>
            <a:ext cx="435600" cy="1061400"/>
          </a:xfrm>
          <a:prstGeom prst="bentConnector3">
            <a:avLst>
              <a:gd fmla="val 50011" name="adj1"/>
            </a:avLst>
          </a:prstGeom>
          <a:noFill/>
          <a:ln cap="flat" cmpd="sng" w="9525">
            <a:solidFill>
              <a:srgbClr val="666666"/>
            </a:solidFill>
            <a:prstDash val="solid"/>
            <a:round/>
            <a:headEnd len="med" w="med" type="none"/>
            <a:tailEnd len="med" w="med" type="none"/>
          </a:ln>
        </p:spPr>
      </p:cxnSp>
      <p:sp>
        <p:nvSpPr>
          <p:cNvPr id="418" name="Google Shape;418;p42"/>
          <p:cNvSpPr txBox="1"/>
          <p:nvPr/>
        </p:nvSpPr>
        <p:spPr>
          <a:xfrm>
            <a:off x="1269722" y="2791445"/>
            <a:ext cx="9129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DATABASE</a:t>
            </a:r>
            <a:endParaRPr sz="1000">
              <a:latin typeface="Overpass"/>
              <a:ea typeface="Overpass"/>
              <a:cs typeface="Overpass"/>
              <a:sym typeface="Overpass"/>
            </a:endParaRPr>
          </a:p>
        </p:txBody>
      </p:sp>
      <p:sp>
        <p:nvSpPr>
          <p:cNvPr id="419" name="Google Shape;419;p42"/>
          <p:cNvSpPr txBox="1"/>
          <p:nvPr/>
        </p:nvSpPr>
        <p:spPr>
          <a:xfrm>
            <a:off x="1392604" y="2519894"/>
            <a:ext cx="9129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REDIS</a:t>
            </a:r>
            <a:endParaRPr sz="1000">
              <a:latin typeface="Overpass"/>
              <a:ea typeface="Overpass"/>
              <a:cs typeface="Overpass"/>
              <a:sym typeface="Overpass"/>
            </a:endParaRPr>
          </a:p>
        </p:txBody>
      </p:sp>
      <p:sp>
        <p:nvSpPr>
          <p:cNvPr id="420" name="Google Shape;420;p42"/>
          <p:cNvSpPr txBox="1"/>
          <p:nvPr/>
        </p:nvSpPr>
        <p:spPr>
          <a:xfrm>
            <a:off x="7395230" y="2615706"/>
            <a:ext cx="11643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POSTGRESQL</a:t>
            </a:r>
            <a:endParaRPr sz="1000">
              <a:latin typeface="Overpass"/>
              <a:ea typeface="Overpass"/>
              <a:cs typeface="Overpass"/>
              <a:sym typeface="Overpass"/>
            </a:endParaRPr>
          </a:p>
        </p:txBody>
      </p:sp>
      <p:pic>
        <p:nvPicPr>
          <p:cNvPr id="421" name="Google Shape;421;p42"/>
          <p:cNvPicPr preferRelativeResize="0"/>
          <p:nvPr/>
        </p:nvPicPr>
        <p:blipFill>
          <a:blip r:embed="rId6">
            <a:alphaModFix/>
          </a:blip>
          <a:stretch>
            <a:fillRect/>
          </a:stretch>
        </p:blipFill>
        <p:spPr>
          <a:xfrm>
            <a:off x="5698406" y="1573474"/>
            <a:ext cx="469300" cy="407625"/>
          </a:xfrm>
          <a:prstGeom prst="rect">
            <a:avLst/>
          </a:prstGeom>
          <a:noFill/>
          <a:ln>
            <a:noFill/>
          </a:ln>
        </p:spPr>
      </p:pic>
      <p:cxnSp>
        <p:nvCxnSpPr>
          <p:cNvPr id="422" name="Google Shape;422;p42"/>
          <p:cNvCxnSpPr>
            <a:stCxn id="421" idx="2"/>
            <a:endCxn id="412" idx="0"/>
          </p:cNvCxnSpPr>
          <p:nvPr/>
        </p:nvCxnSpPr>
        <p:spPr>
          <a:xfrm>
            <a:off x="5933056" y="1981099"/>
            <a:ext cx="0" cy="43560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42"/>
          <p:cNvSpPr txBox="1"/>
          <p:nvPr/>
        </p:nvSpPr>
        <p:spPr>
          <a:xfrm>
            <a:off x="5446767" y="1263401"/>
            <a:ext cx="9129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CVE DATA</a:t>
            </a:r>
            <a:endParaRPr sz="1000">
              <a:latin typeface="Overpass"/>
              <a:ea typeface="Overpass"/>
              <a:cs typeface="Overpass"/>
              <a:sym typeface="Overpass"/>
            </a:endParaRPr>
          </a:p>
        </p:txBody>
      </p:sp>
      <p:cxnSp>
        <p:nvCxnSpPr>
          <p:cNvPr id="424" name="Google Shape;424;p42"/>
          <p:cNvCxnSpPr>
            <a:stCxn id="409" idx="1"/>
            <a:endCxn id="425" idx="3"/>
          </p:cNvCxnSpPr>
          <p:nvPr/>
        </p:nvCxnSpPr>
        <p:spPr>
          <a:xfrm rot="10800000">
            <a:off x="2496781" y="1760025"/>
            <a:ext cx="719700" cy="900"/>
          </a:xfrm>
          <a:prstGeom prst="straightConnector1">
            <a:avLst/>
          </a:prstGeom>
          <a:noFill/>
          <a:ln cap="flat" cmpd="sng" w="9525">
            <a:solidFill>
              <a:srgbClr val="666666"/>
            </a:solidFill>
            <a:prstDash val="solid"/>
            <a:round/>
            <a:headEnd len="med" w="med" type="triangle"/>
            <a:tailEnd len="med" w="med" type="none"/>
          </a:ln>
        </p:spPr>
      </p:cxnSp>
      <p:pic>
        <p:nvPicPr>
          <p:cNvPr id="425" name="Google Shape;425;p42"/>
          <p:cNvPicPr preferRelativeResize="0"/>
          <p:nvPr/>
        </p:nvPicPr>
        <p:blipFill>
          <a:blip r:embed="rId7">
            <a:alphaModFix/>
          </a:blip>
          <a:stretch>
            <a:fillRect/>
          </a:stretch>
        </p:blipFill>
        <p:spPr>
          <a:xfrm>
            <a:off x="2137512" y="1580250"/>
            <a:ext cx="359225" cy="359250"/>
          </a:xfrm>
          <a:prstGeom prst="rect">
            <a:avLst/>
          </a:prstGeom>
          <a:noFill/>
          <a:ln>
            <a:noFill/>
          </a:ln>
        </p:spPr>
      </p:pic>
      <p:sp>
        <p:nvSpPr>
          <p:cNvPr id="426" name="Google Shape;426;p42"/>
          <p:cNvSpPr txBox="1"/>
          <p:nvPr/>
        </p:nvSpPr>
        <p:spPr>
          <a:xfrm>
            <a:off x="1507101" y="1603188"/>
            <a:ext cx="622500" cy="28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Overpass"/>
                <a:ea typeface="Overpass"/>
                <a:cs typeface="Overpass"/>
                <a:sym typeface="Overpass"/>
              </a:rPr>
              <a:t>CLIENT</a:t>
            </a:r>
            <a:endParaRPr sz="1000">
              <a:latin typeface="Overpass"/>
              <a:ea typeface="Overpass"/>
              <a:cs typeface="Overpass"/>
              <a:sym typeface="Overpass"/>
            </a:endParaRPr>
          </a:p>
        </p:txBody>
      </p:sp>
      <p:pic>
        <p:nvPicPr>
          <p:cNvPr id="427" name="Google Shape;427;p42"/>
          <p:cNvPicPr preferRelativeResize="0"/>
          <p:nvPr/>
        </p:nvPicPr>
        <p:blipFill>
          <a:blip r:embed="rId8">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3"/>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Prerequisite 1: Supported Database</a:t>
            </a:r>
            <a:endParaRPr/>
          </a:p>
        </p:txBody>
      </p:sp>
      <p:pic>
        <p:nvPicPr>
          <p:cNvPr id="433" name="Google Shape;433;p43"/>
          <p:cNvPicPr preferRelativeResize="0"/>
          <p:nvPr/>
        </p:nvPicPr>
        <p:blipFill>
          <a:blip r:embed="rId3">
            <a:alphaModFix/>
          </a:blip>
          <a:stretch>
            <a:fillRect/>
          </a:stretch>
        </p:blipFill>
        <p:spPr>
          <a:xfrm>
            <a:off x="1343975" y="1302275"/>
            <a:ext cx="2671625" cy="1353475"/>
          </a:xfrm>
          <a:prstGeom prst="rect">
            <a:avLst/>
          </a:prstGeom>
          <a:noFill/>
          <a:ln>
            <a:noFill/>
          </a:ln>
        </p:spPr>
      </p:pic>
      <p:pic>
        <p:nvPicPr>
          <p:cNvPr id="434" name="Google Shape;434;p43"/>
          <p:cNvPicPr preferRelativeResize="0"/>
          <p:nvPr/>
        </p:nvPicPr>
        <p:blipFill>
          <a:blip r:embed="rId4">
            <a:alphaModFix/>
          </a:blip>
          <a:stretch>
            <a:fillRect/>
          </a:stretch>
        </p:blipFill>
        <p:spPr>
          <a:xfrm>
            <a:off x="5539116" y="1186135"/>
            <a:ext cx="2782009" cy="1585750"/>
          </a:xfrm>
          <a:prstGeom prst="rect">
            <a:avLst/>
          </a:prstGeom>
          <a:noFill/>
          <a:ln>
            <a:noFill/>
          </a:ln>
        </p:spPr>
      </p:pic>
      <p:sp>
        <p:nvSpPr>
          <p:cNvPr id="435" name="Google Shape;435;p43"/>
          <p:cNvSpPr txBox="1"/>
          <p:nvPr/>
        </p:nvSpPr>
        <p:spPr>
          <a:xfrm>
            <a:off x="4365475" y="1694925"/>
            <a:ext cx="30078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6" name="Google Shape;436;p43"/>
          <p:cNvSpPr txBox="1"/>
          <p:nvPr/>
        </p:nvSpPr>
        <p:spPr>
          <a:xfrm>
            <a:off x="945175" y="2655750"/>
            <a:ext cx="2621400" cy="11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Always favor PostgreSQL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Clair requires PostgreSQL due to use of recursive queries. </a:t>
            </a:r>
            <a:endParaRPr>
              <a:latin typeface="Overpass"/>
              <a:ea typeface="Overpass"/>
              <a:cs typeface="Overpass"/>
              <a:sym typeface="Overpass"/>
            </a:endParaRPr>
          </a:p>
        </p:txBody>
      </p:sp>
      <p:sp>
        <p:nvSpPr>
          <p:cNvPr id="437" name="Google Shape;437;p43"/>
          <p:cNvSpPr txBox="1"/>
          <p:nvPr/>
        </p:nvSpPr>
        <p:spPr>
          <a:xfrm>
            <a:off x="5539125" y="2803350"/>
            <a:ext cx="3118800" cy="10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Great for demo/testing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Only MySQL 5.7+ </a:t>
            </a:r>
            <a:endParaRPr>
              <a:latin typeface="Overpass"/>
              <a:ea typeface="Overpass"/>
              <a:cs typeface="Overpass"/>
              <a:sym typeface="Overpass"/>
            </a:endParaRPr>
          </a:p>
        </p:txBody>
      </p:sp>
      <p:sp>
        <p:nvSpPr>
          <p:cNvPr id="438" name="Google Shape;438;p43"/>
          <p:cNvSpPr/>
          <p:nvPr/>
        </p:nvSpPr>
        <p:spPr>
          <a:xfrm>
            <a:off x="866675" y="3899988"/>
            <a:ext cx="7485900" cy="690900"/>
          </a:xfrm>
          <a:prstGeom prst="wedgeRectCallout">
            <a:avLst>
              <a:gd fmla="val -31040" name="adj1"/>
              <a:gd fmla="val -68461" name="adj2"/>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txBox="1"/>
          <p:nvPr/>
        </p:nvSpPr>
        <p:spPr>
          <a:xfrm>
            <a:off x="2015325" y="3876438"/>
            <a:ext cx="4792500" cy="7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Overpass"/>
                <a:ea typeface="Overpass"/>
                <a:cs typeface="Overpass"/>
                <a:sym typeface="Overpass"/>
              </a:rPr>
              <a:t>RECOMMENDATION:</a:t>
            </a:r>
            <a:r>
              <a:rPr lang="en" sz="1200">
                <a:solidFill>
                  <a:srgbClr val="FFFFFF"/>
                </a:solidFill>
                <a:latin typeface="Overpass"/>
                <a:ea typeface="Overpass"/>
                <a:cs typeface="Overpass"/>
                <a:sym typeface="Overpass"/>
              </a:rPr>
              <a:t>  Customers should have DBA group manage the database, or to use a managed database solution such as RDS.</a:t>
            </a:r>
            <a:endParaRPr sz="1200">
              <a:solidFill>
                <a:srgbClr val="FFFFFF"/>
              </a:solidFill>
              <a:latin typeface="Overpass"/>
              <a:ea typeface="Overpass"/>
              <a:cs typeface="Overpass"/>
              <a:sym typeface="Overpass"/>
            </a:endParaRPr>
          </a:p>
        </p:txBody>
      </p:sp>
      <p:pic>
        <p:nvPicPr>
          <p:cNvPr id="440" name="Google Shape;440;p43"/>
          <p:cNvPicPr preferRelativeResize="0"/>
          <p:nvPr/>
        </p:nvPicPr>
        <p:blipFill>
          <a:blip r:embed="rId5">
            <a:alphaModFix/>
          </a:blip>
          <a:stretch>
            <a:fillRect/>
          </a:stretch>
        </p:blipFill>
        <p:spPr>
          <a:xfrm>
            <a:off x="1286250" y="4038169"/>
            <a:ext cx="296500" cy="414563"/>
          </a:xfrm>
          <a:prstGeom prst="rect">
            <a:avLst/>
          </a:prstGeom>
          <a:noFill/>
          <a:ln>
            <a:noFill/>
          </a:ln>
        </p:spPr>
      </p:pic>
      <p:sp>
        <p:nvSpPr>
          <p:cNvPr id="441" name="Google Shape;441;p43"/>
          <p:cNvSpPr txBox="1"/>
          <p:nvPr/>
        </p:nvSpPr>
        <p:spPr>
          <a:xfrm>
            <a:off x="2175750" y="1043750"/>
            <a:ext cx="47925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Available</a:t>
            </a:r>
            <a:r>
              <a:rPr lang="en" sz="1000">
                <a:solidFill>
                  <a:srgbClr val="666666"/>
                </a:solidFill>
                <a:latin typeface="Overpass"/>
                <a:ea typeface="Overpass"/>
                <a:cs typeface="Overpass"/>
                <a:sym typeface="Overpass"/>
              </a:rPr>
              <a:t> via Red Hat </a:t>
            </a:r>
            <a:r>
              <a:rPr lang="en" sz="1000">
                <a:solidFill>
                  <a:srgbClr val="666666"/>
                </a:solidFill>
                <a:latin typeface="Overpass"/>
                <a:ea typeface="Overpass"/>
                <a:cs typeface="Overpass"/>
                <a:sym typeface="Overpass"/>
              </a:rPr>
              <a:t>Software</a:t>
            </a:r>
            <a:r>
              <a:rPr lang="en" sz="1000">
                <a:solidFill>
                  <a:srgbClr val="666666"/>
                </a:solidFill>
                <a:latin typeface="Overpass"/>
                <a:ea typeface="Overpass"/>
                <a:cs typeface="Overpass"/>
                <a:sym typeface="Overpass"/>
              </a:rPr>
              <a:t> Collections but 3rd party works as well</a:t>
            </a:r>
            <a:endParaRPr sz="1000">
              <a:solidFill>
                <a:srgbClr val="666666"/>
              </a:solidFill>
              <a:latin typeface="Overpass"/>
              <a:ea typeface="Overpass"/>
              <a:cs typeface="Overpass"/>
              <a:sym typeface="Overpass"/>
            </a:endParaRPr>
          </a:p>
        </p:txBody>
      </p:sp>
      <p:pic>
        <p:nvPicPr>
          <p:cNvPr id="442" name="Google Shape;442;p43"/>
          <p:cNvPicPr preferRelativeResize="0"/>
          <p:nvPr/>
        </p:nvPicPr>
        <p:blipFill>
          <a:blip r:embed="rId6">
            <a:alphaModFix/>
          </a:blip>
          <a:stretch>
            <a:fillRect/>
          </a:stretch>
        </p:blipFill>
        <p:spPr>
          <a:xfrm>
            <a:off x="8084300" y="4581722"/>
            <a:ext cx="903675" cy="481075"/>
          </a:xfrm>
          <a:prstGeom prst="rect">
            <a:avLst/>
          </a:prstGeom>
          <a:noFill/>
          <a:ln>
            <a:noFill/>
          </a:ln>
        </p:spPr>
      </p:pic>
      <p:pic>
        <p:nvPicPr>
          <p:cNvPr id="443" name="Google Shape;443;p43"/>
          <p:cNvPicPr preferRelativeResize="0"/>
          <p:nvPr/>
        </p:nvPicPr>
        <p:blipFill>
          <a:blip r:embed="rId6">
            <a:alphaModFix/>
          </a:blip>
          <a:stretch>
            <a:fillRect/>
          </a:stretch>
        </p:blipFill>
        <p:spPr>
          <a:xfrm>
            <a:off x="8084300" y="4614447"/>
            <a:ext cx="903675" cy="48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4"/>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Prerequisite 2: Storage Engines</a:t>
            </a:r>
            <a:endParaRPr/>
          </a:p>
        </p:txBody>
      </p:sp>
      <p:sp>
        <p:nvSpPr>
          <p:cNvPr id="449" name="Google Shape;449;p44"/>
          <p:cNvSpPr/>
          <p:nvPr/>
        </p:nvSpPr>
        <p:spPr>
          <a:xfrm>
            <a:off x="866675" y="3899988"/>
            <a:ext cx="7485900" cy="690900"/>
          </a:xfrm>
          <a:prstGeom prst="wedgeRectCallout">
            <a:avLst>
              <a:gd fmla="val -31040" name="adj1"/>
              <a:gd fmla="val -68461" name="adj2"/>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txBox="1"/>
          <p:nvPr/>
        </p:nvSpPr>
        <p:spPr>
          <a:xfrm>
            <a:off x="2015325" y="3876450"/>
            <a:ext cx="5916600" cy="7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Overpass"/>
                <a:ea typeface="Overpass"/>
                <a:cs typeface="Overpass"/>
                <a:sym typeface="Overpass"/>
              </a:rPr>
              <a:t>NOTE</a:t>
            </a:r>
            <a:r>
              <a:rPr b="1" lang="en" sz="1200">
                <a:solidFill>
                  <a:srgbClr val="FFFFFF"/>
                </a:solidFill>
                <a:latin typeface="Overpass"/>
                <a:ea typeface="Overpass"/>
                <a:cs typeface="Overpass"/>
                <a:sym typeface="Overpass"/>
              </a:rPr>
              <a:t>:</a:t>
            </a:r>
            <a:r>
              <a:rPr lang="en" sz="1200">
                <a:solidFill>
                  <a:srgbClr val="FFFFFF"/>
                </a:solidFill>
                <a:latin typeface="Overpass"/>
                <a:ea typeface="Overpass"/>
                <a:cs typeface="Overpass"/>
                <a:sym typeface="Overpass"/>
              </a:rPr>
              <a:t>  Local Storage and NFS </a:t>
            </a:r>
            <a:r>
              <a:rPr lang="en" sz="1200" u="sng">
                <a:solidFill>
                  <a:srgbClr val="FFFFFF"/>
                </a:solidFill>
                <a:latin typeface="Overpass"/>
                <a:ea typeface="Overpass"/>
                <a:cs typeface="Overpass"/>
                <a:sym typeface="Overpass"/>
              </a:rPr>
              <a:t>not recommended</a:t>
            </a:r>
            <a:r>
              <a:rPr lang="en" sz="1200">
                <a:solidFill>
                  <a:srgbClr val="FFFFFF"/>
                </a:solidFill>
                <a:latin typeface="Overpass"/>
                <a:ea typeface="Overpass"/>
                <a:cs typeface="Overpass"/>
                <a:sym typeface="Overpass"/>
              </a:rPr>
              <a:t> (see next slide)</a:t>
            </a:r>
            <a:endParaRPr sz="1200">
              <a:solidFill>
                <a:srgbClr val="FFFFFF"/>
              </a:solidFill>
              <a:latin typeface="Overpass"/>
              <a:ea typeface="Overpass"/>
              <a:cs typeface="Overpass"/>
              <a:sym typeface="Overpass"/>
            </a:endParaRPr>
          </a:p>
        </p:txBody>
      </p:sp>
      <p:pic>
        <p:nvPicPr>
          <p:cNvPr id="451" name="Google Shape;451;p44"/>
          <p:cNvPicPr preferRelativeResize="0"/>
          <p:nvPr/>
        </p:nvPicPr>
        <p:blipFill>
          <a:blip r:embed="rId3">
            <a:alphaModFix/>
          </a:blip>
          <a:stretch>
            <a:fillRect/>
          </a:stretch>
        </p:blipFill>
        <p:spPr>
          <a:xfrm>
            <a:off x="5449304" y="1224819"/>
            <a:ext cx="1280689" cy="1280693"/>
          </a:xfrm>
          <a:prstGeom prst="rect">
            <a:avLst/>
          </a:prstGeom>
          <a:noFill/>
          <a:ln>
            <a:noFill/>
          </a:ln>
        </p:spPr>
      </p:pic>
      <p:pic>
        <p:nvPicPr>
          <p:cNvPr id="452" name="Google Shape;452;p44"/>
          <p:cNvPicPr preferRelativeResize="0"/>
          <p:nvPr/>
        </p:nvPicPr>
        <p:blipFill>
          <a:blip r:embed="rId4">
            <a:alphaModFix/>
          </a:blip>
          <a:stretch>
            <a:fillRect/>
          </a:stretch>
        </p:blipFill>
        <p:spPr>
          <a:xfrm>
            <a:off x="3899919" y="1346984"/>
            <a:ext cx="1099850" cy="1099855"/>
          </a:xfrm>
          <a:prstGeom prst="rect">
            <a:avLst/>
          </a:prstGeom>
          <a:noFill/>
          <a:ln>
            <a:noFill/>
          </a:ln>
        </p:spPr>
      </p:pic>
      <p:pic>
        <p:nvPicPr>
          <p:cNvPr id="453" name="Google Shape;453;p44"/>
          <p:cNvPicPr preferRelativeResize="0"/>
          <p:nvPr/>
        </p:nvPicPr>
        <p:blipFill>
          <a:blip r:embed="rId5">
            <a:alphaModFix/>
          </a:blip>
          <a:stretch>
            <a:fillRect/>
          </a:stretch>
        </p:blipFill>
        <p:spPr>
          <a:xfrm>
            <a:off x="6106580" y="2278947"/>
            <a:ext cx="1099850" cy="1368111"/>
          </a:xfrm>
          <a:prstGeom prst="rect">
            <a:avLst/>
          </a:prstGeom>
          <a:noFill/>
          <a:ln>
            <a:noFill/>
          </a:ln>
        </p:spPr>
      </p:pic>
      <p:pic>
        <p:nvPicPr>
          <p:cNvPr id="454" name="Google Shape;454;p44"/>
          <p:cNvPicPr preferRelativeResize="0"/>
          <p:nvPr/>
        </p:nvPicPr>
        <p:blipFill>
          <a:blip r:embed="rId6">
            <a:alphaModFix/>
          </a:blip>
          <a:stretch>
            <a:fillRect/>
          </a:stretch>
        </p:blipFill>
        <p:spPr>
          <a:xfrm>
            <a:off x="7156010" y="1262800"/>
            <a:ext cx="1196553" cy="1196558"/>
          </a:xfrm>
          <a:prstGeom prst="rect">
            <a:avLst/>
          </a:prstGeom>
          <a:noFill/>
          <a:ln>
            <a:noFill/>
          </a:ln>
        </p:spPr>
      </p:pic>
      <p:pic>
        <p:nvPicPr>
          <p:cNvPr id="455" name="Google Shape;455;p44"/>
          <p:cNvPicPr preferRelativeResize="0"/>
          <p:nvPr/>
        </p:nvPicPr>
        <p:blipFill>
          <a:blip r:embed="rId7">
            <a:alphaModFix/>
          </a:blip>
          <a:stretch>
            <a:fillRect/>
          </a:stretch>
        </p:blipFill>
        <p:spPr>
          <a:xfrm>
            <a:off x="3469875" y="2715095"/>
            <a:ext cx="2678996" cy="646450"/>
          </a:xfrm>
          <a:prstGeom prst="rect">
            <a:avLst/>
          </a:prstGeom>
          <a:noFill/>
          <a:ln>
            <a:noFill/>
          </a:ln>
        </p:spPr>
      </p:pic>
      <p:pic>
        <p:nvPicPr>
          <p:cNvPr id="456" name="Google Shape;456;p44"/>
          <p:cNvPicPr preferRelativeResize="0"/>
          <p:nvPr/>
        </p:nvPicPr>
        <p:blipFill>
          <a:blip r:embed="rId8">
            <a:alphaModFix/>
          </a:blip>
          <a:stretch>
            <a:fillRect/>
          </a:stretch>
        </p:blipFill>
        <p:spPr>
          <a:xfrm>
            <a:off x="7484254" y="2574186"/>
            <a:ext cx="928297" cy="928300"/>
          </a:xfrm>
          <a:prstGeom prst="rect">
            <a:avLst/>
          </a:prstGeom>
          <a:noFill/>
          <a:ln>
            <a:noFill/>
          </a:ln>
        </p:spPr>
      </p:pic>
      <p:sp>
        <p:nvSpPr>
          <p:cNvPr id="457" name="Google Shape;457;p44"/>
          <p:cNvSpPr txBox="1"/>
          <p:nvPr/>
        </p:nvSpPr>
        <p:spPr>
          <a:xfrm>
            <a:off x="627875" y="1319850"/>
            <a:ext cx="2643000" cy="2058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Overpass"/>
              <a:buChar char="●"/>
            </a:pPr>
            <a:r>
              <a:rPr lang="en">
                <a:latin typeface="Overpass"/>
                <a:ea typeface="Overpass"/>
                <a:cs typeface="Overpass"/>
                <a:sym typeface="Overpass"/>
              </a:rPr>
              <a:t>AWS S3</a:t>
            </a:r>
            <a:endParaRPr>
              <a:latin typeface="Overpass"/>
              <a:ea typeface="Overpass"/>
              <a:cs typeface="Overpass"/>
              <a:sym typeface="Overpass"/>
            </a:endParaRPr>
          </a:p>
          <a:p>
            <a:pPr indent="-317500" lvl="0" marL="457200" rtl="0" algn="l">
              <a:lnSpc>
                <a:spcPct val="115000"/>
              </a:lnSpc>
              <a:spcBef>
                <a:spcPts val="0"/>
              </a:spcBef>
              <a:spcAft>
                <a:spcPts val="0"/>
              </a:spcAft>
              <a:buSzPts val="1400"/>
              <a:buFont typeface="Overpass"/>
              <a:buChar char="●"/>
            </a:pPr>
            <a:r>
              <a:rPr lang="en">
                <a:latin typeface="Overpass"/>
                <a:ea typeface="Overpass"/>
                <a:cs typeface="Overpass"/>
                <a:sym typeface="Overpass"/>
              </a:rPr>
              <a:t>Google Cloud Storage</a:t>
            </a:r>
            <a:endParaRPr>
              <a:latin typeface="Overpass"/>
              <a:ea typeface="Overpass"/>
              <a:cs typeface="Overpass"/>
              <a:sym typeface="Overpass"/>
            </a:endParaRPr>
          </a:p>
          <a:p>
            <a:pPr indent="-317500" lvl="0" marL="457200" rtl="0" algn="l">
              <a:lnSpc>
                <a:spcPct val="115000"/>
              </a:lnSpc>
              <a:spcBef>
                <a:spcPts val="0"/>
              </a:spcBef>
              <a:spcAft>
                <a:spcPts val="0"/>
              </a:spcAft>
              <a:buSzPts val="1400"/>
              <a:buFont typeface="Overpass"/>
              <a:buChar char="●"/>
            </a:pPr>
            <a:r>
              <a:rPr lang="en">
                <a:latin typeface="Overpass"/>
                <a:ea typeface="Overpass"/>
                <a:cs typeface="Overpass"/>
                <a:sym typeface="Overpass"/>
              </a:rPr>
              <a:t>Ceph Rados</a:t>
            </a:r>
            <a:endParaRPr>
              <a:latin typeface="Overpass"/>
              <a:ea typeface="Overpass"/>
              <a:cs typeface="Overpass"/>
              <a:sym typeface="Overpass"/>
            </a:endParaRPr>
          </a:p>
          <a:p>
            <a:pPr indent="-317500" lvl="0" marL="457200" rtl="0" algn="l">
              <a:lnSpc>
                <a:spcPct val="115000"/>
              </a:lnSpc>
              <a:spcBef>
                <a:spcPts val="0"/>
              </a:spcBef>
              <a:spcAft>
                <a:spcPts val="0"/>
              </a:spcAft>
              <a:buSzPts val="1400"/>
              <a:buFont typeface="Overpass"/>
              <a:buChar char="●"/>
            </a:pPr>
            <a:r>
              <a:rPr lang="en">
                <a:latin typeface="Overpass"/>
                <a:ea typeface="Overpass"/>
                <a:cs typeface="Overpass"/>
                <a:sym typeface="Overpass"/>
              </a:rPr>
              <a:t>OpenStack Swift</a:t>
            </a:r>
            <a:endParaRPr>
              <a:latin typeface="Overpass"/>
              <a:ea typeface="Overpass"/>
              <a:cs typeface="Overpass"/>
              <a:sym typeface="Overpass"/>
            </a:endParaRPr>
          </a:p>
          <a:p>
            <a:pPr indent="-317500" lvl="0" marL="457200" rtl="0" algn="l">
              <a:lnSpc>
                <a:spcPct val="115000"/>
              </a:lnSpc>
              <a:spcBef>
                <a:spcPts val="0"/>
              </a:spcBef>
              <a:spcAft>
                <a:spcPts val="0"/>
              </a:spcAft>
              <a:buSzPts val="1400"/>
              <a:buFont typeface="Overpass"/>
              <a:buChar char="●"/>
            </a:pPr>
            <a:r>
              <a:rPr lang="en">
                <a:latin typeface="Overpass"/>
                <a:ea typeface="Overpass"/>
                <a:cs typeface="Overpass"/>
                <a:sym typeface="Overpass"/>
              </a:rPr>
              <a:t>Azure Blob Storage </a:t>
            </a:r>
            <a:endParaRPr>
              <a:latin typeface="Overpass"/>
              <a:ea typeface="Overpass"/>
              <a:cs typeface="Overpass"/>
              <a:sym typeface="Overpass"/>
            </a:endParaRPr>
          </a:p>
          <a:p>
            <a:pPr indent="-317500" lvl="0" marL="457200" rtl="0" algn="l">
              <a:lnSpc>
                <a:spcPct val="115000"/>
              </a:lnSpc>
              <a:spcBef>
                <a:spcPts val="0"/>
              </a:spcBef>
              <a:spcAft>
                <a:spcPts val="0"/>
              </a:spcAft>
              <a:buSzPts val="1400"/>
              <a:buFont typeface="Overpass"/>
              <a:buChar char="●"/>
            </a:pPr>
            <a:r>
              <a:rPr lang="en">
                <a:latin typeface="Overpass"/>
                <a:ea typeface="Overpass"/>
                <a:cs typeface="Overpass"/>
                <a:sym typeface="Overpass"/>
              </a:rPr>
              <a:t>Local Disk Mount (NAS)</a:t>
            </a:r>
            <a:endParaRPr>
              <a:latin typeface="Overpass"/>
              <a:ea typeface="Overpass"/>
              <a:cs typeface="Overpass"/>
              <a:sym typeface="Overpass"/>
            </a:endParaRPr>
          </a:p>
        </p:txBody>
      </p:sp>
      <p:pic>
        <p:nvPicPr>
          <p:cNvPr id="458" name="Google Shape;458;p44"/>
          <p:cNvPicPr preferRelativeResize="0"/>
          <p:nvPr/>
        </p:nvPicPr>
        <p:blipFill>
          <a:blip r:embed="rId9">
            <a:alphaModFix/>
          </a:blip>
          <a:stretch>
            <a:fillRect/>
          </a:stretch>
        </p:blipFill>
        <p:spPr>
          <a:xfrm>
            <a:off x="1323925" y="4038169"/>
            <a:ext cx="296500" cy="414563"/>
          </a:xfrm>
          <a:prstGeom prst="rect">
            <a:avLst/>
          </a:prstGeom>
          <a:noFill/>
          <a:ln>
            <a:noFill/>
          </a:ln>
        </p:spPr>
      </p:pic>
      <p:sp>
        <p:nvSpPr>
          <p:cNvPr id="459" name="Google Shape;459;p44"/>
          <p:cNvSpPr txBox="1"/>
          <p:nvPr/>
        </p:nvSpPr>
        <p:spPr>
          <a:xfrm>
            <a:off x="4186175" y="3458550"/>
            <a:ext cx="40497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999999"/>
                </a:solidFill>
                <a:latin typeface="Overpass"/>
                <a:ea typeface="Overpass"/>
                <a:cs typeface="Overpass"/>
                <a:sym typeface="Overpass"/>
              </a:rPr>
              <a:t>Red Hat Gluster Storage Support planned for future releases of Quay.</a:t>
            </a:r>
            <a:endParaRPr sz="1000">
              <a:solidFill>
                <a:srgbClr val="999999"/>
              </a:solidFill>
              <a:latin typeface="Overpass"/>
              <a:ea typeface="Overpass"/>
              <a:cs typeface="Overpass"/>
              <a:sym typeface="Overpass"/>
            </a:endParaRPr>
          </a:p>
        </p:txBody>
      </p:sp>
      <p:pic>
        <p:nvPicPr>
          <p:cNvPr id="460" name="Google Shape;460;p44"/>
          <p:cNvPicPr preferRelativeResize="0"/>
          <p:nvPr/>
        </p:nvPicPr>
        <p:blipFill>
          <a:blip r:embed="rId10">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5"/>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Prerequisite 2: Storage Engines</a:t>
            </a:r>
            <a:endParaRPr/>
          </a:p>
        </p:txBody>
      </p:sp>
      <p:sp>
        <p:nvSpPr>
          <p:cNvPr id="466" name="Google Shape;466;p45"/>
          <p:cNvSpPr txBox="1"/>
          <p:nvPr>
            <p:ph idx="1" type="body"/>
          </p:nvPr>
        </p:nvSpPr>
        <p:spPr>
          <a:xfrm>
            <a:off x="457200" y="1096025"/>
            <a:ext cx="8286900" cy="330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a:t>Local Storage </a:t>
            </a:r>
            <a:r>
              <a:rPr b="1" lang="en" u="sng"/>
              <a:t>only for PoC / non-prod</a:t>
            </a:r>
            <a:r>
              <a:rPr b="1" lang="en"/>
              <a:t> environments!</a:t>
            </a:r>
            <a:endParaRPr b="1"/>
          </a:p>
          <a:p>
            <a:pPr indent="-330200" lvl="1" marL="914400" rtl="0" algn="l">
              <a:lnSpc>
                <a:spcPct val="115000"/>
              </a:lnSpc>
              <a:spcBef>
                <a:spcPts val="1000"/>
              </a:spcBef>
              <a:spcAft>
                <a:spcPts val="0"/>
              </a:spcAft>
              <a:buSzPts val="1600"/>
              <a:buChar char="•"/>
            </a:pPr>
            <a:r>
              <a:rPr lang="en"/>
              <a:t>Geo-replication is </a:t>
            </a:r>
            <a:r>
              <a:rPr b="1" lang="en"/>
              <a:t>not supported</a:t>
            </a:r>
            <a:r>
              <a:rPr lang="en"/>
              <a:t> with local storage!</a:t>
            </a:r>
            <a:endParaRPr/>
          </a:p>
          <a:p>
            <a:pPr indent="-330200" lvl="1" marL="914400" rtl="0" algn="l">
              <a:lnSpc>
                <a:spcPct val="115000"/>
              </a:lnSpc>
              <a:spcBef>
                <a:spcPts val="1000"/>
              </a:spcBef>
              <a:spcAft>
                <a:spcPts val="0"/>
              </a:spcAft>
              <a:buSzPts val="1600"/>
              <a:buChar char="•"/>
            </a:pPr>
            <a:r>
              <a:rPr lang="en"/>
              <a:t>No way to switch to another storage engine</a:t>
            </a:r>
            <a:br>
              <a:rPr lang="en"/>
            </a:br>
            <a:endParaRPr/>
          </a:p>
          <a:p>
            <a:pPr indent="-342900" lvl="0" marL="457200" rtl="0" algn="l">
              <a:lnSpc>
                <a:spcPct val="115000"/>
              </a:lnSpc>
              <a:spcBef>
                <a:spcPts val="1000"/>
              </a:spcBef>
              <a:spcAft>
                <a:spcPts val="0"/>
              </a:spcAft>
              <a:buSzPts val="1800"/>
              <a:buChar char="•"/>
            </a:pPr>
            <a:r>
              <a:rPr b="1" lang="en"/>
              <a:t>NFS </a:t>
            </a:r>
            <a:r>
              <a:rPr b="1" lang="en" u="sng"/>
              <a:t>not recommended</a:t>
            </a:r>
            <a:r>
              <a:rPr b="1" lang="en"/>
              <a:t> for large-scale and production environments!</a:t>
            </a:r>
            <a:endParaRPr b="1"/>
          </a:p>
          <a:p>
            <a:pPr indent="-330200" lvl="1" marL="914400" rtl="0" algn="l">
              <a:lnSpc>
                <a:spcPct val="115000"/>
              </a:lnSpc>
              <a:spcBef>
                <a:spcPts val="1000"/>
              </a:spcBef>
              <a:spcAft>
                <a:spcPts val="0"/>
              </a:spcAft>
              <a:buSzPts val="1600"/>
              <a:buChar char="•"/>
            </a:pPr>
            <a:r>
              <a:rPr lang="en"/>
              <a:t>Many customers will attempt to use the </a:t>
            </a:r>
            <a:r>
              <a:rPr lang="en"/>
              <a:t>local storage</a:t>
            </a:r>
            <a:r>
              <a:rPr lang="en"/>
              <a:t> engine with NFS. </a:t>
            </a:r>
            <a:r>
              <a:rPr b="1" lang="en" u="sng">
                <a:solidFill>
                  <a:srgbClr val="CC0000"/>
                </a:solidFill>
              </a:rPr>
              <a:t>Always</a:t>
            </a:r>
            <a:r>
              <a:rPr lang="en"/>
              <a:t> steer customers toward another storage engine unless there is </a:t>
            </a:r>
            <a:r>
              <a:rPr b="1" lang="en" u="sng">
                <a:solidFill>
                  <a:srgbClr val="CC0000"/>
                </a:solidFill>
              </a:rPr>
              <a:t>literally no other option</a:t>
            </a:r>
            <a:r>
              <a:rPr lang="en"/>
              <a:t>.</a:t>
            </a:r>
            <a:endParaRPr/>
          </a:p>
          <a:p>
            <a:pPr indent="0" lvl="0" marL="457200" rtl="0" algn="l">
              <a:lnSpc>
                <a:spcPct val="115000"/>
              </a:lnSpc>
              <a:spcBef>
                <a:spcPts val="1000"/>
              </a:spcBef>
              <a:spcAft>
                <a:spcPts val="1000"/>
              </a:spcAft>
              <a:buNone/>
            </a:pPr>
            <a:r>
              <a:t/>
            </a:r>
            <a:endParaRPr/>
          </a:p>
        </p:txBody>
      </p:sp>
      <p:pic>
        <p:nvPicPr>
          <p:cNvPr id="467" name="Google Shape;467;p45"/>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6"/>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Prerequisite 3: Redis Cache</a:t>
            </a:r>
            <a:endParaRPr/>
          </a:p>
        </p:txBody>
      </p:sp>
      <p:sp>
        <p:nvSpPr>
          <p:cNvPr id="473" name="Google Shape;473;p46"/>
          <p:cNvSpPr txBox="1"/>
          <p:nvPr>
            <p:ph idx="1" type="body"/>
          </p:nvPr>
        </p:nvSpPr>
        <p:spPr>
          <a:xfrm>
            <a:off x="457200" y="1096025"/>
            <a:ext cx="8286900" cy="2577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SzPts val="1800"/>
              <a:buChar char="•"/>
            </a:pPr>
            <a:r>
              <a:rPr lang="en"/>
              <a:t>Provided via Red Hat Software Collections but any other redis works, too</a:t>
            </a:r>
            <a:endParaRPr/>
          </a:p>
          <a:p>
            <a:pPr indent="-342900" lvl="0" marL="457200" rtl="0" algn="l">
              <a:lnSpc>
                <a:spcPct val="150000"/>
              </a:lnSpc>
              <a:spcBef>
                <a:spcPts val="0"/>
              </a:spcBef>
              <a:spcAft>
                <a:spcPts val="0"/>
              </a:spcAft>
              <a:buSzPts val="1800"/>
              <a:buChar char="•"/>
            </a:pPr>
            <a:r>
              <a:rPr lang="en"/>
              <a:t>Mostly used by builds, workers and tutorial</a:t>
            </a:r>
            <a:endParaRPr/>
          </a:p>
          <a:p>
            <a:pPr indent="-342900" lvl="0" marL="457200" rtl="0" algn="l">
              <a:lnSpc>
                <a:spcPct val="150000"/>
              </a:lnSpc>
              <a:spcBef>
                <a:spcPts val="0"/>
              </a:spcBef>
              <a:spcAft>
                <a:spcPts val="0"/>
              </a:spcAft>
              <a:buSzPts val="1800"/>
              <a:buChar char="•"/>
            </a:pPr>
            <a:r>
              <a:rPr lang="en"/>
              <a:t>Data stored is ephemeral in nature, Redis does not </a:t>
            </a:r>
            <a:r>
              <a:rPr b="1" lang="en"/>
              <a:t>need</a:t>
            </a:r>
            <a:r>
              <a:rPr lang="en"/>
              <a:t> to be HA.</a:t>
            </a:r>
            <a:endParaRPr/>
          </a:p>
          <a:p>
            <a:pPr indent="-342900" lvl="0" marL="457200" rtl="0" algn="l">
              <a:lnSpc>
                <a:spcPct val="150000"/>
              </a:lnSpc>
              <a:spcBef>
                <a:spcPts val="0"/>
              </a:spcBef>
              <a:spcAft>
                <a:spcPts val="0"/>
              </a:spcAft>
              <a:buSzPts val="1800"/>
              <a:buChar char="•"/>
            </a:pPr>
            <a:r>
              <a:rPr lang="en"/>
              <a:t>If Redis goes down you will lose </a:t>
            </a:r>
            <a:r>
              <a:rPr lang="en"/>
              <a:t>access to:</a:t>
            </a:r>
            <a:endParaRPr/>
          </a:p>
          <a:p>
            <a:pPr indent="-330200" lvl="1" marL="914400" rtl="0" algn="l">
              <a:lnSpc>
                <a:spcPct val="150000"/>
              </a:lnSpc>
              <a:spcBef>
                <a:spcPts val="0"/>
              </a:spcBef>
              <a:spcAft>
                <a:spcPts val="0"/>
              </a:spcAft>
              <a:buSzPts val="1600"/>
              <a:buChar char="•"/>
            </a:pPr>
            <a:r>
              <a:rPr lang="en"/>
              <a:t>Live build logs</a:t>
            </a:r>
            <a:endParaRPr/>
          </a:p>
          <a:p>
            <a:pPr indent="-330200" lvl="1" marL="914400" rtl="0" algn="l">
              <a:lnSpc>
                <a:spcPct val="150000"/>
              </a:lnSpc>
              <a:spcBef>
                <a:spcPts val="0"/>
              </a:spcBef>
              <a:spcAft>
                <a:spcPts val="0"/>
              </a:spcAft>
              <a:buSzPts val="1600"/>
              <a:buChar char="•"/>
            </a:pPr>
            <a:r>
              <a:rPr lang="en"/>
              <a:t>Tutorial</a:t>
            </a:r>
            <a:endParaRPr/>
          </a:p>
          <a:p>
            <a:pPr indent="0" lvl="0" marL="457200" rtl="0" algn="l">
              <a:lnSpc>
                <a:spcPct val="150000"/>
              </a:lnSpc>
              <a:spcBef>
                <a:spcPts val="240"/>
              </a:spcBef>
              <a:spcAft>
                <a:spcPts val="0"/>
              </a:spcAft>
              <a:buNone/>
            </a:pPr>
            <a:r>
              <a:t/>
            </a:r>
            <a:endParaRPr/>
          </a:p>
        </p:txBody>
      </p:sp>
      <p:pic>
        <p:nvPicPr>
          <p:cNvPr id="474" name="Google Shape;474;p46"/>
          <p:cNvPicPr preferRelativeResize="0"/>
          <p:nvPr/>
        </p:nvPicPr>
        <p:blipFill>
          <a:blip r:embed="rId3">
            <a:alphaModFix/>
          </a:blip>
          <a:stretch>
            <a:fillRect/>
          </a:stretch>
        </p:blipFill>
        <p:spPr>
          <a:xfrm>
            <a:off x="5639625" y="3066650"/>
            <a:ext cx="2908825" cy="971525"/>
          </a:xfrm>
          <a:prstGeom prst="rect">
            <a:avLst/>
          </a:prstGeom>
          <a:noFill/>
          <a:ln>
            <a:noFill/>
          </a:ln>
        </p:spPr>
      </p:pic>
      <p:pic>
        <p:nvPicPr>
          <p:cNvPr id="475" name="Google Shape;475;p46"/>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7"/>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Quay Setup Sizing Recommendations</a:t>
            </a:r>
            <a:endParaRPr/>
          </a:p>
        </p:txBody>
      </p:sp>
      <p:sp>
        <p:nvSpPr>
          <p:cNvPr id="481" name="Google Shape;481;p47"/>
          <p:cNvSpPr txBox="1"/>
          <p:nvPr>
            <p:ph idx="1" type="body"/>
          </p:nvPr>
        </p:nvSpPr>
        <p:spPr>
          <a:xfrm>
            <a:off x="457200" y="1096025"/>
            <a:ext cx="8286900" cy="330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240"/>
              </a:spcBef>
              <a:spcAft>
                <a:spcPts val="0"/>
              </a:spcAft>
              <a:buSzPts val="1800"/>
              <a:buChar char="•"/>
            </a:pPr>
            <a:r>
              <a:rPr lang="en"/>
              <a:t>As for any other product there are no “typical sizing recommendations” since sizing heavily depends on a multitude of factors</a:t>
            </a:r>
            <a:endParaRPr/>
          </a:p>
          <a:p>
            <a:pPr indent="-342900" lvl="0" marL="457200" rtl="0" algn="l">
              <a:lnSpc>
                <a:spcPct val="115000"/>
              </a:lnSpc>
              <a:spcBef>
                <a:spcPts val="1000"/>
              </a:spcBef>
              <a:spcAft>
                <a:spcPts val="0"/>
              </a:spcAft>
              <a:buSzPts val="1800"/>
              <a:buChar char="•"/>
            </a:pPr>
            <a:r>
              <a:rPr lang="en"/>
              <a:t>However, the </a:t>
            </a:r>
            <a:r>
              <a:rPr b="1" lang="en"/>
              <a:t>scalability of Quay</a:t>
            </a:r>
            <a:r>
              <a:rPr lang="en"/>
              <a:t> is one of its strengths (Quay.io)</a:t>
            </a:r>
            <a:endParaRPr/>
          </a:p>
          <a:p>
            <a:pPr indent="-342900" lvl="0" marL="457200" rtl="0" algn="l">
              <a:lnSpc>
                <a:spcPct val="115000"/>
              </a:lnSpc>
              <a:spcBef>
                <a:spcPts val="1000"/>
              </a:spcBef>
              <a:spcAft>
                <a:spcPts val="0"/>
              </a:spcAft>
              <a:buSzPts val="1800"/>
              <a:buChar char="•"/>
            </a:pPr>
            <a:r>
              <a:rPr lang="en"/>
              <a:t>Stateless components can be scaled-out</a:t>
            </a:r>
            <a:endParaRPr/>
          </a:p>
          <a:p>
            <a:pPr indent="-330200" lvl="1" marL="914400" rtl="0" algn="l">
              <a:lnSpc>
                <a:spcPct val="115000"/>
              </a:lnSpc>
              <a:spcBef>
                <a:spcPts val="0"/>
              </a:spcBef>
              <a:spcAft>
                <a:spcPts val="0"/>
              </a:spcAft>
              <a:buSzPts val="1600"/>
              <a:buChar char="•"/>
            </a:pPr>
            <a:r>
              <a:rPr lang="en"/>
              <a:t>Auto-scaling on kubernetes deployments currently tech-preview</a:t>
            </a:r>
            <a:endParaRPr/>
          </a:p>
          <a:p>
            <a:pPr indent="-330200" lvl="1" marL="914400" rtl="0" algn="l">
              <a:lnSpc>
                <a:spcPct val="115000"/>
              </a:lnSpc>
              <a:spcBef>
                <a:spcPts val="0"/>
              </a:spcBef>
              <a:spcAft>
                <a:spcPts val="0"/>
              </a:spcAft>
              <a:buClr>
                <a:schemeClr val="dk1"/>
              </a:buClr>
              <a:buSzPts val="1600"/>
              <a:buChar char="•"/>
            </a:pPr>
            <a:r>
              <a:rPr lang="en">
                <a:solidFill>
                  <a:schemeClr val="dk1"/>
                </a:solidFill>
              </a:rPr>
              <a:t>Note:  Scaling out </a:t>
            </a:r>
            <a:r>
              <a:rPr b="1" lang="en">
                <a:solidFill>
                  <a:schemeClr val="dk1"/>
                </a:solidFill>
              </a:rPr>
              <a:t>stateless components</a:t>
            </a:r>
            <a:r>
              <a:rPr lang="en">
                <a:solidFill>
                  <a:schemeClr val="dk1"/>
                </a:solidFill>
              </a:rPr>
              <a:t> will add load to stateful components</a:t>
            </a:r>
            <a:endParaRPr>
              <a:solidFill>
                <a:schemeClr val="dk1"/>
              </a:solidFill>
            </a:endParaRPr>
          </a:p>
          <a:p>
            <a:pPr indent="-330200" lvl="0" marL="457200" marR="0" rtl="0" algn="l">
              <a:lnSpc>
                <a:spcPct val="115000"/>
              </a:lnSpc>
              <a:spcBef>
                <a:spcPts val="1000"/>
              </a:spcBef>
              <a:spcAft>
                <a:spcPts val="0"/>
              </a:spcAft>
              <a:buClr>
                <a:schemeClr val="dk1"/>
              </a:buClr>
              <a:buSzPts val="1600"/>
              <a:buFont typeface="Overpass"/>
              <a:buChar char="•"/>
            </a:pPr>
            <a:r>
              <a:rPr lang="en"/>
              <a:t>Minimum requirements as documented in the Quay Product Docs:</a:t>
            </a:r>
            <a:endParaRPr/>
          </a:p>
          <a:p>
            <a:pPr indent="-330200" lvl="1" marL="914400" rtl="0" algn="l">
              <a:lnSpc>
                <a:spcPct val="115000"/>
              </a:lnSpc>
              <a:spcBef>
                <a:spcPts val="0"/>
              </a:spcBef>
              <a:spcAft>
                <a:spcPts val="0"/>
              </a:spcAft>
              <a:buSzPts val="1600"/>
              <a:buChar char="•"/>
            </a:pPr>
            <a:r>
              <a:rPr lang="en"/>
              <a:t>Quay: min 2GB, recommended 4GB, 2 or more vCPUs</a:t>
            </a:r>
            <a:endParaRPr/>
          </a:p>
          <a:p>
            <a:pPr indent="-330200" lvl="1" marL="914400" rtl="0" algn="l">
              <a:lnSpc>
                <a:spcPct val="115000"/>
              </a:lnSpc>
              <a:spcBef>
                <a:spcPts val="0"/>
              </a:spcBef>
              <a:spcAft>
                <a:spcPts val="0"/>
              </a:spcAft>
              <a:buSzPts val="1600"/>
              <a:buChar char="•"/>
            </a:pPr>
            <a:r>
              <a:rPr lang="en"/>
              <a:t>Clair:  recommended 1GB RAM, 2 or more vCPUs</a:t>
            </a:r>
            <a:endParaRPr/>
          </a:p>
          <a:p>
            <a:pPr indent="-330200" lvl="1" marL="914400" rtl="0" algn="l">
              <a:lnSpc>
                <a:spcPct val="115000"/>
              </a:lnSpc>
              <a:spcBef>
                <a:spcPts val="0"/>
              </a:spcBef>
              <a:spcAft>
                <a:spcPts val="0"/>
              </a:spcAft>
              <a:buSzPts val="1600"/>
              <a:buChar char="•"/>
            </a:pPr>
            <a:r>
              <a:rPr lang="en"/>
              <a:t>Clair database requirements for security metadata: min 200MB</a:t>
            </a:r>
            <a:endParaRPr/>
          </a:p>
        </p:txBody>
      </p:sp>
      <p:pic>
        <p:nvPicPr>
          <p:cNvPr id="482" name="Google Shape;482;p47"/>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8"/>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Underlying Infrastructures Quay can run</a:t>
            </a:r>
            <a:endParaRPr/>
          </a:p>
        </p:txBody>
      </p:sp>
      <p:sp>
        <p:nvSpPr>
          <p:cNvPr id="488" name="Google Shape;488;p48"/>
          <p:cNvSpPr txBox="1"/>
          <p:nvPr>
            <p:ph idx="1" type="body"/>
          </p:nvPr>
        </p:nvSpPr>
        <p:spPr>
          <a:xfrm>
            <a:off x="457200" y="1400825"/>
            <a:ext cx="4410000" cy="31092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240"/>
              </a:spcBef>
              <a:spcAft>
                <a:spcPts val="0"/>
              </a:spcAft>
              <a:buClr>
                <a:srgbClr val="000000"/>
              </a:buClr>
              <a:buSzPts val="1600"/>
              <a:buFont typeface="Overpass"/>
              <a:buChar char="•"/>
            </a:pPr>
            <a:r>
              <a:rPr lang="en"/>
              <a:t>Quay can run on</a:t>
            </a:r>
            <a:endParaRPr/>
          </a:p>
          <a:p>
            <a:pPr indent="-330200" lvl="1" marL="914400" rtl="0" algn="l">
              <a:lnSpc>
                <a:spcPct val="115000"/>
              </a:lnSpc>
              <a:spcBef>
                <a:spcPts val="0"/>
              </a:spcBef>
              <a:spcAft>
                <a:spcPts val="0"/>
              </a:spcAft>
              <a:buSzPts val="1600"/>
              <a:buChar char="•"/>
            </a:pPr>
            <a:r>
              <a:rPr lang="en"/>
              <a:t>standalone container host</a:t>
            </a:r>
            <a:endParaRPr/>
          </a:p>
          <a:p>
            <a:pPr indent="-317500" lvl="1" marL="914400" marR="0" rtl="0" algn="l">
              <a:lnSpc>
                <a:spcPct val="115000"/>
              </a:lnSpc>
              <a:spcBef>
                <a:spcPts val="240"/>
              </a:spcBef>
              <a:spcAft>
                <a:spcPts val="0"/>
              </a:spcAft>
              <a:buClr>
                <a:srgbClr val="000000"/>
              </a:buClr>
              <a:buSzPts val="1400"/>
              <a:buFont typeface="Overpass"/>
              <a:buChar char="•"/>
            </a:pPr>
            <a:r>
              <a:rPr lang="en"/>
              <a:t>(Tectonic) / Kubernetes / OpenShift</a:t>
            </a:r>
            <a:br>
              <a:rPr lang="en"/>
            </a:br>
            <a:r>
              <a:rPr lang="en" sz="600"/>
              <a:t> </a:t>
            </a:r>
            <a:endParaRPr sz="600"/>
          </a:p>
          <a:p>
            <a:pPr indent="-342900" lvl="0" marL="457200" rtl="0" algn="l">
              <a:lnSpc>
                <a:spcPct val="115000"/>
              </a:lnSpc>
              <a:spcBef>
                <a:spcPts val="1000"/>
              </a:spcBef>
              <a:spcAft>
                <a:spcPts val="0"/>
              </a:spcAft>
              <a:buSzPts val="1800"/>
              <a:buChar char="•"/>
            </a:pPr>
            <a:r>
              <a:rPr lang="en"/>
              <a:t>Quay runs on any public cloud infrastructure as well</a:t>
            </a:r>
            <a:endParaRPr/>
          </a:p>
          <a:p>
            <a:pPr indent="-330200" lvl="1" marL="914400" rtl="0" algn="l">
              <a:lnSpc>
                <a:spcPct val="115000"/>
              </a:lnSpc>
              <a:spcBef>
                <a:spcPts val="240"/>
              </a:spcBef>
              <a:spcAft>
                <a:spcPts val="0"/>
              </a:spcAft>
              <a:buSzPts val="1600"/>
              <a:buChar char="•"/>
            </a:pPr>
            <a:r>
              <a:rPr lang="en"/>
              <a:t>Quay.io runs on AWS</a:t>
            </a:r>
            <a:br>
              <a:rPr lang="en"/>
            </a:br>
            <a:r>
              <a:rPr lang="en" sz="600"/>
              <a:t> </a:t>
            </a:r>
            <a:endParaRPr sz="600"/>
          </a:p>
          <a:p>
            <a:pPr indent="-342900" lvl="0" marL="457200" rtl="0" algn="l">
              <a:lnSpc>
                <a:spcPct val="115000"/>
              </a:lnSpc>
              <a:spcBef>
                <a:spcPts val="1000"/>
              </a:spcBef>
              <a:spcAft>
                <a:spcPts val="0"/>
              </a:spcAft>
              <a:buSzPts val="1800"/>
              <a:buChar char="•"/>
            </a:pPr>
            <a:r>
              <a:rPr lang="en"/>
              <a:t>Reference Architectures in planning</a:t>
            </a:r>
            <a:endParaRPr/>
          </a:p>
        </p:txBody>
      </p:sp>
      <p:pic>
        <p:nvPicPr>
          <p:cNvPr descr="Image result for openstack" id="489" name="Google Shape;489;p48"/>
          <p:cNvPicPr preferRelativeResize="0"/>
          <p:nvPr/>
        </p:nvPicPr>
        <p:blipFill>
          <a:blip r:embed="rId3">
            <a:alphaModFix/>
          </a:blip>
          <a:stretch>
            <a:fillRect/>
          </a:stretch>
        </p:blipFill>
        <p:spPr>
          <a:xfrm>
            <a:off x="5570825" y="2731575"/>
            <a:ext cx="1439300" cy="719650"/>
          </a:xfrm>
          <a:prstGeom prst="rect">
            <a:avLst/>
          </a:prstGeom>
          <a:noFill/>
          <a:ln>
            <a:noFill/>
          </a:ln>
        </p:spPr>
      </p:pic>
      <p:pic>
        <p:nvPicPr>
          <p:cNvPr id="490" name="Google Shape;490;p48"/>
          <p:cNvPicPr preferRelativeResize="0"/>
          <p:nvPr/>
        </p:nvPicPr>
        <p:blipFill>
          <a:blip r:embed="rId4">
            <a:alphaModFix/>
          </a:blip>
          <a:stretch>
            <a:fillRect/>
          </a:stretch>
        </p:blipFill>
        <p:spPr>
          <a:xfrm>
            <a:off x="6647025" y="3619425"/>
            <a:ext cx="665475" cy="665475"/>
          </a:xfrm>
          <a:prstGeom prst="rect">
            <a:avLst/>
          </a:prstGeom>
          <a:noFill/>
          <a:ln>
            <a:noFill/>
          </a:ln>
        </p:spPr>
      </p:pic>
      <p:pic>
        <p:nvPicPr>
          <p:cNvPr id="491" name="Google Shape;491;p48"/>
          <p:cNvPicPr preferRelativeResize="0"/>
          <p:nvPr/>
        </p:nvPicPr>
        <p:blipFill rotWithShape="1">
          <a:blip r:embed="rId5">
            <a:alphaModFix/>
          </a:blip>
          <a:srcRect b="0" l="0" r="48849" t="0"/>
          <a:stretch/>
        </p:blipFill>
        <p:spPr>
          <a:xfrm>
            <a:off x="7380674" y="2823600"/>
            <a:ext cx="994776" cy="535600"/>
          </a:xfrm>
          <a:prstGeom prst="rect">
            <a:avLst/>
          </a:prstGeom>
          <a:noFill/>
          <a:ln>
            <a:noFill/>
          </a:ln>
        </p:spPr>
      </p:pic>
      <p:pic>
        <p:nvPicPr>
          <p:cNvPr id="492" name="Google Shape;492;p48"/>
          <p:cNvPicPr preferRelativeResize="0"/>
          <p:nvPr/>
        </p:nvPicPr>
        <p:blipFill>
          <a:blip r:embed="rId6">
            <a:alphaModFix/>
          </a:blip>
          <a:stretch>
            <a:fillRect/>
          </a:stretch>
        </p:blipFill>
        <p:spPr>
          <a:xfrm>
            <a:off x="7112150" y="1462841"/>
            <a:ext cx="1437050" cy="932775"/>
          </a:xfrm>
          <a:prstGeom prst="rect">
            <a:avLst/>
          </a:prstGeom>
          <a:noFill/>
          <a:ln>
            <a:noFill/>
          </a:ln>
        </p:spPr>
      </p:pic>
      <p:pic>
        <p:nvPicPr>
          <p:cNvPr id="493" name="Google Shape;493;p48"/>
          <p:cNvPicPr preferRelativeResize="0"/>
          <p:nvPr/>
        </p:nvPicPr>
        <p:blipFill>
          <a:blip r:embed="rId7">
            <a:alphaModFix/>
          </a:blip>
          <a:stretch>
            <a:fillRect/>
          </a:stretch>
        </p:blipFill>
        <p:spPr>
          <a:xfrm>
            <a:off x="5474025" y="1564375"/>
            <a:ext cx="1468150" cy="755050"/>
          </a:xfrm>
          <a:prstGeom prst="rect">
            <a:avLst/>
          </a:prstGeom>
          <a:noFill/>
          <a:ln>
            <a:noFill/>
          </a:ln>
        </p:spPr>
      </p:pic>
      <p:pic>
        <p:nvPicPr>
          <p:cNvPr id="494" name="Google Shape;494;p48"/>
          <p:cNvPicPr preferRelativeResize="0"/>
          <p:nvPr/>
        </p:nvPicPr>
        <p:blipFill>
          <a:blip r:embed="rId8">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49"/>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Underlying Infrastructure</a:t>
            </a:r>
            <a:endParaRPr/>
          </a:p>
        </p:txBody>
      </p:sp>
      <p:sp>
        <p:nvSpPr>
          <p:cNvPr id="500" name="Google Shape;500;p49"/>
          <p:cNvSpPr txBox="1"/>
          <p:nvPr>
            <p:ph idx="1" type="body"/>
          </p:nvPr>
        </p:nvSpPr>
        <p:spPr>
          <a:xfrm>
            <a:off x="457200" y="1096025"/>
            <a:ext cx="4410000" cy="3304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SzPts val="1800"/>
              <a:buChar char="•"/>
            </a:pPr>
            <a:r>
              <a:rPr lang="en"/>
              <a:t>Quay is shipped as container images</a:t>
            </a:r>
            <a:endParaRPr/>
          </a:p>
          <a:p>
            <a:pPr indent="-330200" lvl="1" marL="914400" rtl="0" algn="l">
              <a:lnSpc>
                <a:spcPct val="115000"/>
              </a:lnSpc>
              <a:spcBef>
                <a:spcPts val="0"/>
              </a:spcBef>
              <a:spcAft>
                <a:spcPts val="0"/>
              </a:spcAft>
              <a:buSzPts val="1600"/>
              <a:buChar char="•"/>
            </a:pPr>
            <a:r>
              <a:rPr lang="en"/>
              <a:t>Images are distributed via Quay.io (will move to RHCC later)</a:t>
            </a:r>
            <a:endParaRPr/>
          </a:p>
          <a:p>
            <a:pPr indent="-330200" lvl="1" marL="914400" rtl="0" algn="l">
              <a:lnSpc>
                <a:spcPct val="115000"/>
              </a:lnSpc>
              <a:spcBef>
                <a:spcPts val="240"/>
              </a:spcBef>
              <a:spcAft>
                <a:spcPts val="0"/>
              </a:spcAft>
              <a:buSzPts val="1600"/>
              <a:buChar char="•"/>
            </a:pPr>
            <a:r>
              <a:rPr lang="en"/>
              <a:t>Required secret to pull them in customer portal (requires login)</a:t>
            </a:r>
            <a:endParaRPr sz="1400"/>
          </a:p>
          <a:p>
            <a:pPr indent="0" lvl="0" marL="0" rtl="0" algn="l">
              <a:lnSpc>
                <a:spcPct val="150000"/>
              </a:lnSpc>
              <a:spcBef>
                <a:spcPts val="1000"/>
              </a:spcBef>
              <a:spcAft>
                <a:spcPts val="0"/>
              </a:spcAft>
              <a:buNone/>
            </a:pPr>
            <a:r>
              <a:rPr lang="en" sz="1400"/>
              <a:t>https://access.redhat.com/solutions/3533201</a:t>
            </a:r>
            <a:endParaRPr sz="1400"/>
          </a:p>
          <a:p>
            <a:pPr indent="-342900" lvl="0" marL="457200" marR="0" rtl="0" algn="l">
              <a:lnSpc>
                <a:spcPct val="150000"/>
              </a:lnSpc>
              <a:spcBef>
                <a:spcPts val="1000"/>
              </a:spcBef>
              <a:spcAft>
                <a:spcPts val="0"/>
              </a:spcAft>
              <a:buSzPts val="1800"/>
              <a:buChar char="•"/>
            </a:pPr>
            <a:r>
              <a:rPr lang="en"/>
              <a:t>Install procedure documentation at</a:t>
            </a:r>
            <a:r>
              <a:rPr lang="en"/>
              <a:t>	</a:t>
            </a:r>
            <a:endParaRPr/>
          </a:p>
          <a:p>
            <a:pPr indent="0" lvl="0" marL="0" marR="0" rtl="0" algn="l">
              <a:lnSpc>
                <a:spcPct val="150000"/>
              </a:lnSpc>
              <a:spcBef>
                <a:spcPts val="240"/>
              </a:spcBef>
              <a:spcAft>
                <a:spcPts val="0"/>
              </a:spcAft>
              <a:buNone/>
            </a:pPr>
            <a:r>
              <a:t/>
            </a:r>
            <a:endParaRPr sz="1000"/>
          </a:p>
          <a:p>
            <a:pPr indent="0" lvl="0" marL="0" marR="0" rtl="0" algn="l">
              <a:lnSpc>
                <a:spcPct val="150000"/>
              </a:lnSpc>
              <a:spcBef>
                <a:spcPts val="240"/>
              </a:spcBef>
              <a:spcAft>
                <a:spcPts val="0"/>
              </a:spcAft>
              <a:buNone/>
            </a:pPr>
            <a:r>
              <a:rPr lang="en" sz="1000"/>
              <a:t>h</a:t>
            </a:r>
            <a:r>
              <a:rPr lang="en" sz="1000"/>
              <a:t>ttps://access.redhat.com/documentation/en-us/red_hat_quay/2.9/</a:t>
            </a:r>
            <a:endParaRPr sz="1000"/>
          </a:p>
        </p:txBody>
      </p:sp>
      <p:pic>
        <p:nvPicPr>
          <p:cNvPr id="501" name="Google Shape;501;p49"/>
          <p:cNvPicPr preferRelativeResize="0"/>
          <p:nvPr/>
        </p:nvPicPr>
        <p:blipFill>
          <a:blip r:embed="rId3">
            <a:alphaModFix/>
          </a:blip>
          <a:stretch>
            <a:fillRect/>
          </a:stretch>
        </p:blipFill>
        <p:spPr>
          <a:xfrm>
            <a:off x="5043000" y="3046937"/>
            <a:ext cx="3881174" cy="638625"/>
          </a:xfrm>
          <a:prstGeom prst="rect">
            <a:avLst/>
          </a:prstGeom>
          <a:noFill/>
          <a:ln>
            <a:noFill/>
          </a:ln>
        </p:spPr>
      </p:pic>
      <p:pic>
        <p:nvPicPr>
          <p:cNvPr id="502" name="Google Shape;502;p49"/>
          <p:cNvPicPr preferRelativeResize="0"/>
          <p:nvPr/>
        </p:nvPicPr>
        <p:blipFill>
          <a:blip r:embed="rId4">
            <a:alphaModFix/>
          </a:blip>
          <a:stretch>
            <a:fillRect/>
          </a:stretch>
        </p:blipFill>
        <p:spPr>
          <a:xfrm>
            <a:off x="5043000" y="3801688"/>
            <a:ext cx="3881175" cy="783387"/>
          </a:xfrm>
          <a:prstGeom prst="rect">
            <a:avLst/>
          </a:prstGeom>
          <a:noFill/>
          <a:ln>
            <a:noFill/>
          </a:ln>
        </p:spPr>
      </p:pic>
      <p:pic>
        <p:nvPicPr>
          <p:cNvPr id="503" name="Google Shape;503;p49"/>
          <p:cNvPicPr preferRelativeResize="0"/>
          <p:nvPr/>
        </p:nvPicPr>
        <p:blipFill>
          <a:blip r:embed="rId5">
            <a:alphaModFix/>
          </a:blip>
          <a:stretch>
            <a:fillRect/>
          </a:stretch>
        </p:blipFill>
        <p:spPr>
          <a:xfrm>
            <a:off x="5019600" y="1181100"/>
            <a:ext cx="3881174" cy="1803506"/>
          </a:xfrm>
          <a:prstGeom prst="rect">
            <a:avLst/>
          </a:prstGeom>
          <a:noFill/>
          <a:ln>
            <a:noFill/>
          </a:ln>
        </p:spPr>
      </p:pic>
      <p:pic>
        <p:nvPicPr>
          <p:cNvPr id="504" name="Google Shape;504;p49"/>
          <p:cNvPicPr preferRelativeResize="0"/>
          <p:nvPr/>
        </p:nvPicPr>
        <p:blipFill>
          <a:blip r:embed="rId6">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0"/>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run Quay Microsoft Azure</a:t>
            </a:r>
            <a:endParaRPr/>
          </a:p>
        </p:txBody>
      </p:sp>
      <p:sp>
        <p:nvSpPr>
          <p:cNvPr id="510" name="Google Shape;510;p50"/>
          <p:cNvSpPr txBox="1"/>
          <p:nvPr>
            <p:ph idx="1" type="body"/>
          </p:nvPr>
        </p:nvSpPr>
        <p:spPr>
          <a:xfrm>
            <a:off x="457200" y="1477025"/>
            <a:ext cx="3134400" cy="2596800"/>
          </a:xfrm>
          <a:prstGeom prst="rect">
            <a:avLst/>
          </a:prstGeom>
        </p:spPr>
        <p:txBody>
          <a:bodyPr anchorCtr="0" anchor="t" bIns="91425" lIns="91425" spcFirstLastPara="1" rIns="91425" wrap="square" tIns="91425">
            <a:noAutofit/>
          </a:bodyPr>
          <a:lstStyle/>
          <a:p>
            <a:pPr indent="-342900" lvl="0" marL="457200" rtl="0" algn="l">
              <a:spcBef>
                <a:spcPts val="240"/>
              </a:spcBef>
              <a:spcAft>
                <a:spcPts val="0"/>
              </a:spcAft>
              <a:buSzPts val="1800"/>
              <a:buChar char="•"/>
            </a:pPr>
            <a:r>
              <a:rPr lang="en"/>
              <a:t>Utilize Azure managed services such as HA PostgreSQL</a:t>
            </a:r>
            <a:br>
              <a:rPr lang="en"/>
            </a:br>
            <a:endParaRPr/>
          </a:p>
          <a:p>
            <a:pPr indent="-342900" lvl="0" marL="457200" rtl="0" algn="l">
              <a:spcBef>
                <a:spcPts val="0"/>
              </a:spcBef>
              <a:spcAft>
                <a:spcPts val="0"/>
              </a:spcAft>
              <a:buSzPts val="1800"/>
              <a:buChar char="•"/>
            </a:pPr>
            <a:r>
              <a:rPr lang="en"/>
              <a:t>Azure Blob Storage must be </a:t>
            </a:r>
            <a:r>
              <a:rPr b="1" lang="en"/>
              <a:t>hot storage</a:t>
            </a:r>
            <a:r>
              <a:rPr lang="en"/>
              <a:t> (not Azure Cool Blob Storage)</a:t>
            </a:r>
            <a:br>
              <a:rPr lang="en"/>
            </a:br>
            <a:endParaRPr/>
          </a:p>
          <a:p>
            <a:pPr indent="0" lvl="0" marL="457200" rtl="0" algn="l">
              <a:spcBef>
                <a:spcPts val="240"/>
              </a:spcBef>
              <a:spcAft>
                <a:spcPts val="0"/>
              </a:spcAft>
              <a:buNone/>
            </a:pPr>
            <a:r>
              <a:t/>
            </a:r>
            <a:endParaRPr/>
          </a:p>
        </p:txBody>
      </p:sp>
      <p:pic>
        <p:nvPicPr>
          <p:cNvPr id="511" name="Google Shape;511;p50"/>
          <p:cNvPicPr preferRelativeResize="0"/>
          <p:nvPr/>
        </p:nvPicPr>
        <p:blipFill rotWithShape="1">
          <a:blip r:embed="rId3">
            <a:alphaModFix/>
          </a:blip>
          <a:srcRect b="27766" l="0" r="0" t="31471"/>
          <a:stretch/>
        </p:blipFill>
        <p:spPr>
          <a:xfrm>
            <a:off x="7208475" y="88950"/>
            <a:ext cx="1885900" cy="549100"/>
          </a:xfrm>
          <a:prstGeom prst="rect">
            <a:avLst/>
          </a:prstGeom>
          <a:noFill/>
          <a:ln>
            <a:noFill/>
          </a:ln>
        </p:spPr>
      </p:pic>
      <p:cxnSp>
        <p:nvCxnSpPr>
          <p:cNvPr id="512" name="Google Shape;512;p50"/>
          <p:cNvCxnSpPr/>
          <p:nvPr/>
        </p:nvCxnSpPr>
        <p:spPr>
          <a:xfrm rot="10800000">
            <a:off x="5222732" y="3412101"/>
            <a:ext cx="0" cy="227100"/>
          </a:xfrm>
          <a:prstGeom prst="straightConnector1">
            <a:avLst/>
          </a:prstGeom>
          <a:noFill/>
          <a:ln cap="flat" cmpd="sng" w="9525">
            <a:solidFill>
              <a:srgbClr val="666666"/>
            </a:solidFill>
            <a:prstDash val="solid"/>
            <a:round/>
            <a:headEnd len="med" w="med" type="none"/>
            <a:tailEnd len="med" w="med" type="none"/>
          </a:ln>
        </p:spPr>
      </p:cxnSp>
      <p:cxnSp>
        <p:nvCxnSpPr>
          <p:cNvPr id="513" name="Google Shape;513;p50"/>
          <p:cNvCxnSpPr/>
          <p:nvPr/>
        </p:nvCxnSpPr>
        <p:spPr>
          <a:xfrm rot="10800000">
            <a:off x="6236113" y="3412101"/>
            <a:ext cx="0" cy="227100"/>
          </a:xfrm>
          <a:prstGeom prst="straightConnector1">
            <a:avLst/>
          </a:prstGeom>
          <a:noFill/>
          <a:ln cap="flat" cmpd="sng" w="9525">
            <a:solidFill>
              <a:srgbClr val="666666"/>
            </a:solidFill>
            <a:prstDash val="solid"/>
            <a:round/>
            <a:headEnd len="med" w="med" type="none"/>
            <a:tailEnd len="med" w="med" type="none"/>
          </a:ln>
        </p:spPr>
      </p:cxnSp>
      <p:cxnSp>
        <p:nvCxnSpPr>
          <p:cNvPr id="514" name="Google Shape;514;p50"/>
          <p:cNvCxnSpPr/>
          <p:nvPr/>
        </p:nvCxnSpPr>
        <p:spPr>
          <a:xfrm rot="10800000">
            <a:off x="7340726" y="3412101"/>
            <a:ext cx="0" cy="227100"/>
          </a:xfrm>
          <a:prstGeom prst="straightConnector1">
            <a:avLst/>
          </a:prstGeom>
          <a:noFill/>
          <a:ln cap="flat" cmpd="sng" w="9525">
            <a:solidFill>
              <a:srgbClr val="666666"/>
            </a:solidFill>
            <a:prstDash val="solid"/>
            <a:round/>
            <a:headEnd len="med" w="med" type="none"/>
            <a:tailEnd len="med" w="med" type="none"/>
          </a:ln>
        </p:spPr>
      </p:cxnSp>
      <p:sp>
        <p:nvSpPr>
          <p:cNvPr id="515" name="Google Shape;515;p50"/>
          <p:cNvSpPr/>
          <p:nvPr/>
        </p:nvSpPr>
        <p:spPr>
          <a:xfrm>
            <a:off x="6308227" y="2399437"/>
            <a:ext cx="2145300" cy="918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1761A3"/>
                </a:solidFill>
                <a:latin typeface="Overpass"/>
                <a:ea typeface="Overpass"/>
                <a:cs typeface="Overpass"/>
                <a:sym typeface="Overpass"/>
              </a:rPr>
              <a:t>AZ 2</a:t>
            </a:r>
            <a:endParaRPr sz="900">
              <a:solidFill>
                <a:srgbClr val="1761A3"/>
              </a:solidFill>
              <a:latin typeface="Overpass"/>
              <a:ea typeface="Overpass"/>
              <a:cs typeface="Overpass"/>
              <a:sym typeface="Overpass"/>
            </a:endParaRPr>
          </a:p>
        </p:txBody>
      </p:sp>
      <p:sp>
        <p:nvSpPr>
          <p:cNvPr id="516" name="Google Shape;516;p50"/>
          <p:cNvSpPr/>
          <p:nvPr/>
        </p:nvSpPr>
        <p:spPr>
          <a:xfrm>
            <a:off x="4060275" y="2399437"/>
            <a:ext cx="2145300" cy="918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761A3"/>
                </a:solidFill>
                <a:latin typeface="Overpass"/>
                <a:ea typeface="Overpass"/>
                <a:cs typeface="Overpass"/>
                <a:sym typeface="Overpass"/>
              </a:rPr>
              <a:t>AZ 1</a:t>
            </a:r>
            <a:endParaRPr sz="900">
              <a:solidFill>
                <a:srgbClr val="1761A3"/>
              </a:solidFill>
              <a:latin typeface="Overpass"/>
              <a:ea typeface="Overpass"/>
              <a:cs typeface="Overpass"/>
              <a:sym typeface="Overpass"/>
            </a:endParaRPr>
          </a:p>
        </p:txBody>
      </p:sp>
      <p:pic>
        <p:nvPicPr>
          <p:cNvPr id="517" name="Google Shape;517;p50"/>
          <p:cNvPicPr preferRelativeResize="0"/>
          <p:nvPr/>
        </p:nvPicPr>
        <p:blipFill rotWithShape="1">
          <a:blip r:embed="rId4">
            <a:alphaModFix/>
          </a:blip>
          <a:srcRect b="16749" l="0" r="0" t="16756"/>
          <a:stretch/>
        </p:blipFill>
        <p:spPr>
          <a:xfrm>
            <a:off x="5936900" y="1605423"/>
            <a:ext cx="565775" cy="376200"/>
          </a:xfrm>
          <a:prstGeom prst="rect">
            <a:avLst/>
          </a:prstGeom>
          <a:noFill/>
          <a:ln>
            <a:noFill/>
          </a:ln>
        </p:spPr>
      </p:pic>
      <p:pic>
        <p:nvPicPr>
          <p:cNvPr id="518" name="Google Shape;518;p50"/>
          <p:cNvPicPr preferRelativeResize="0"/>
          <p:nvPr/>
        </p:nvPicPr>
        <p:blipFill>
          <a:blip r:embed="rId5">
            <a:alphaModFix/>
          </a:blip>
          <a:stretch>
            <a:fillRect/>
          </a:stretch>
        </p:blipFill>
        <p:spPr>
          <a:xfrm>
            <a:off x="5136752" y="1644496"/>
            <a:ext cx="298067" cy="298067"/>
          </a:xfrm>
          <a:prstGeom prst="rect">
            <a:avLst/>
          </a:prstGeom>
          <a:noFill/>
          <a:ln>
            <a:noFill/>
          </a:ln>
        </p:spPr>
      </p:pic>
      <p:sp>
        <p:nvSpPr>
          <p:cNvPr id="519" name="Google Shape;519;p50"/>
          <p:cNvSpPr txBox="1"/>
          <p:nvPr/>
        </p:nvSpPr>
        <p:spPr>
          <a:xfrm>
            <a:off x="4578425" y="1642825"/>
            <a:ext cx="585300" cy="25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latin typeface="Overpass"/>
                <a:ea typeface="Overpass"/>
                <a:cs typeface="Overpass"/>
                <a:sym typeface="Overpass"/>
              </a:rPr>
              <a:t>CLIENT</a:t>
            </a:r>
            <a:endParaRPr sz="900">
              <a:latin typeface="Overpass"/>
              <a:ea typeface="Overpass"/>
              <a:cs typeface="Overpass"/>
              <a:sym typeface="Overpass"/>
            </a:endParaRPr>
          </a:p>
        </p:txBody>
      </p:sp>
      <p:sp>
        <p:nvSpPr>
          <p:cNvPr id="520" name="Google Shape;520;p50"/>
          <p:cNvSpPr/>
          <p:nvPr/>
        </p:nvSpPr>
        <p:spPr>
          <a:xfrm>
            <a:off x="6418459" y="2517540"/>
            <a:ext cx="673200" cy="673200"/>
          </a:xfrm>
          <a:prstGeom prst="rect">
            <a:avLst/>
          </a:prstGeom>
          <a:solidFill>
            <a:srgbClr val="1E7DD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QUAY</a:t>
            </a:r>
            <a:endParaRPr sz="900">
              <a:solidFill>
                <a:srgbClr val="FFFFFF"/>
              </a:solidFill>
              <a:latin typeface="Overpass"/>
              <a:ea typeface="Overpass"/>
              <a:cs typeface="Overpass"/>
              <a:sym typeface="Overpass"/>
            </a:endParaRPr>
          </a:p>
        </p:txBody>
      </p:sp>
      <p:pic>
        <p:nvPicPr>
          <p:cNvPr id="521" name="Google Shape;521;p50"/>
          <p:cNvPicPr preferRelativeResize="0"/>
          <p:nvPr/>
        </p:nvPicPr>
        <p:blipFill>
          <a:blip r:embed="rId6">
            <a:alphaModFix/>
          </a:blip>
          <a:stretch>
            <a:fillRect/>
          </a:stretch>
        </p:blipFill>
        <p:spPr>
          <a:xfrm>
            <a:off x="6597903" y="2618358"/>
            <a:ext cx="307427" cy="307428"/>
          </a:xfrm>
          <a:prstGeom prst="rect">
            <a:avLst/>
          </a:prstGeom>
          <a:noFill/>
          <a:ln>
            <a:noFill/>
          </a:ln>
        </p:spPr>
      </p:pic>
      <p:sp>
        <p:nvSpPr>
          <p:cNvPr id="522" name="Google Shape;522;p50"/>
          <p:cNvSpPr/>
          <p:nvPr/>
        </p:nvSpPr>
        <p:spPr>
          <a:xfrm>
            <a:off x="7294890" y="2517540"/>
            <a:ext cx="673200" cy="673200"/>
          </a:xfrm>
          <a:prstGeom prst="rect">
            <a:avLst/>
          </a:prstGeom>
          <a:solidFill>
            <a:srgbClr val="1E7DD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QUAY</a:t>
            </a:r>
            <a:endParaRPr sz="900">
              <a:solidFill>
                <a:srgbClr val="FFFFFF"/>
              </a:solidFill>
              <a:latin typeface="Overpass"/>
              <a:ea typeface="Overpass"/>
              <a:cs typeface="Overpass"/>
              <a:sym typeface="Overpass"/>
            </a:endParaRPr>
          </a:p>
        </p:txBody>
      </p:sp>
      <p:pic>
        <p:nvPicPr>
          <p:cNvPr id="523" name="Google Shape;523;p50"/>
          <p:cNvPicPr preferRelativeResize="0"/>
          <p:nvPr/>
        </p:nvPicPr>
        <p:blipFill>
          <a:blip r:embed="rId6">
            <a:alphaModFix/>
          </a:blip>
          <a:stretch>
            <a:fillRect/>
          </a:stretch>
        </p:blipFill>
        <p:spPr>
          <a:xfrm>
            <a:off x="7474335" y="2618358"/>
            <a:ext cx="307427" cy="307428"/>
          </a:xfrm>
          <a:prstGeom prst="rect">
            <a:avLst/>
          </a:prstGeom>
          <a:noFill/>
          <a:ln>
            <a:noFill/>
          </a:ln>
        </p:spPr>
      </p:pic>
      <p:pic>
        <p:nvPicPr>
          <p:cNvPr id="524" name="Google Shape;524;p50"/>
          <p:cNvPicPr preferRelativeResize="0"/>
          <p:nvPr/>
        </p:nvPicPr>
        <p:blipFill>
          <a:blip r:embed="rId7">
            <a:alphaModFix/>
          </a:blip>
          <a:stretch>
            <a:fillRect/>
          </a:stretch>
        </p:blipFill>
        <p:spPr>
          <a:xfrm>
            <a:off x="5026947" y="3632470"/>
            <a:ext cx="557229" cy="557230"/>
          </a:xfrm>
          <a:prstGeom prst="rect">
            <a:avLst/>
          </a:prstGeom>
          <a:noFill/>
          <a:ln>
            <a:noFill/>
          </a:ln>
        </p:spPr>
      </p:pic>
      <p:pic>
        <p:nvPicPr>
          <p:cNvPr id="525" name="Google Shape;525;p50"/>
          <p:cNvPicPr preferRelativeResize="0"/>
          <p:nvPr/>
        </p:nvPicPr>
        <p:blipFill>
          <a:blip r:embed="rId8">
            <a:alphaModFix/>
          </a:blip>
          <a:stretch>
            <a:fillRect/>
          </a:stretch>
        </p:blipFill>
        <p:spPr>
          <a:xfrm>
            <a:off x="6015522" y="3636888"/>
            <a:ext cx="519423" cy="519401"/>
          </a:xfrm>
          <a:prstGeom prst="rect">
            <a:avLst/>
          </a:prstGeom>
          <a:noFill/>
          <a:ln>
            <a:noFill/>
          </a:ln>
        </p:spPr>
      </p:pic>
      <p:pic>
        <p:nvPicPr>
          <p:cNvPr id="526" name="Google Shape;526;p50"/>
          <p:cNvPicPr preferRelativeResize="0"/>
          <p:nvPr/>
        </p:nvPicPr>
        <p:blipFill>
          <a:blip r:embed="rId9">
            <a:alphaModFix/>
          </a:blip>
          <a:stretch>
            <a:fillRect/>
          </a:stretch>
        </p:blipFill>
        <p:spPr>
          <a:xfrm>
            <a:off x="7055010" y="3599884"/>
            <a:ext cx="585341" cy="585341"/>
          </a:xfrm>
          <a:prstGeom prst="rect">
            <a:avLst/>
          </a:prstGeom>
          <a:noFill/>
          <a:ln>
            <a:noFill/>
          </a:ln>
        </p:spPr>
      </p:pic>
      <p:sp>
        <p:nvSpPr>
          <p:cNvPr id="527" name="Google Shape;527;p50"/>
          <p:cNvSpPr txBox="1"/>
          <p:nvPr/>
        </p:nvSpPr>
        <p:spPr>
          <a:xfrm>
            <a:off x="6529074" y="1561056"/>
            <a:ext cx="8769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761A3"/>
                </a:solidFill>
                <a:latin typeface="Overpass"/>
                <a:ea typeface="Overpass"/>
                <a:cs typeface="Overpass"/>
                <a:sym typeface="Overpass"/>
              </a:rPr>
              <a:t>LOAD BALANCER</a:t>
            </a:r>
            <a:endParaRPr sz="900">
              <a:solidFill>
                <a:srgbClr val="1761A3"/>
              </a:solidFill>
              <a:latin typeface="Overpass"/>
              <a:ea typeface="Overpass"/>
              <a:cs typeface="Overpass"/>
              <a:sym typeface="Overpass"/>
            </a:endParaRPr>
          </a:p>
        </p:txBody>
      </p:sp>
      <p:sp>
        <p:nvSpPr>
          <p:cNvPr id="528" name="Google Shape;528;p50"/>
          <p:cNvSpPr txBox="1"/>
          <p:nvPr/>
        </p:nvSpPr>
        <p:spPr>
          <a:xfrm>
            <a:off x="4748975" y="4189952"/>
            <a:ext cx="9870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1761A3"/>
                </a:solidFill>
                <a:latin typeface="Overpass"/>
                <a:ea typeface="Overpass"/>
                <a:cs typeface="Overpass"/>
                <a:sym typeface="Overpass"/>
              </a:rPr>
              <a:t>HA DATABASE</a:t>
            </a:r>
            <a:endParaRPr sz="900">
              <a:solidFill>
                <a:srgbClr val="1761A3"/>
              </a:solidFill>
              <a:latin typeface="Overpass"/>
              <a:ea typeface="Overpass"/>
              <a:cs typeface="Overpass"/>
              <a:sym typeface="Overpass"/>
            </a:endParaRPr>
          </a:p>
        </p:txBody>
      </p:sp>
      <p:sp>
        <p:nvSpPr>
          <p:cNvPr id="529" name="Google Shape;529;p50"/>
          <p:cNvSpPr txBox="1"/>
          <p:nvPr/>
        </p:nvSpPr>
        <p:spPr>
          <a:xfrm>
            <a:off x="5775130" y="4189952"/>
            <a:ext cx="9870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1761A3"/>
                </a:solidFill>
                <a:latin typeface="Overpass"/>
                <a:ea typeface="Overpass"/>
                <a:cs typeface="Overpass"/>
                <a:sym typeface="Overpass"/>
              </a:rPr>
              <a:t>REDIS</a:t>
            </a:r>
            <a:endParaRPr sz="900">
              <a:solidFill>
                <a:srgbClr val="1761A3"/>
              </a:solidFill>
              <a:latin typeface="Overpass"/>
              <a:ea typeface="Overpass"/>
              <a:cs typeface="Overpass"/>
              <a:sym typeface="Overpass"/>
            </a:endParaRPr>
          </a:p>
        </p:txBody>
      </p:sp>
      <p:sp>
        <p:nvSpPr>
          <p:cNvPr id="530" name="Google Shape;530;p50"/>
          <p:cNvSpPr txBox="1"/>
          <p:nvPr/>
        </p:nvSpPr>
        <p:spPr>
          <a:xfrm>
            <a:off x="6804001" y="4189951"/>
            <a:ext cx="10671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1761A3"/>
                </a:solidFill>
                <a:latin typeface="Overpass"/>
                <a:ea typeface="Overpass"/>
                <a:cs typeface="Overpass"/>
                <a:sym typeface="Overpass"/>
              </a:rPr>
              <a:t>BLOB STORAGE</a:t>
            </a:r>
            <a:endParaRPr sz="900">
              <a:solidFill>
                <a:srgbClr val="1761A3"/>
              </a:solidFill>
              <a:latin typeface="Overpass"/>
              <a:ea typeface="Overpass"/>
              <a:cs typeface="Overpass"/>
              <a:sym typeface="Overpass"/>
            </a:endParaRPr>
          </a:p>
        </p:txBody>
      </p:sp>
      <p:sp>
        <p:nvSpPr>
          <p:cNvPr id="531" name="Google Shape;531;p50"/>
          <p:cNvSpPr/>
          <p:nvPr/>
        </p:nvSpPr>
        <p:spPr>
          <a:xfrm>
            <a:off x="4532865" y="2517540"/>
            <a:ext cx="673200" cy="673200"/>
          </a:xfrm>
          <a:prstGeom prst="rect">
            <a:avLst/>
          </a:prstGeom>
          <a:solidFill>
            <a:srgbClr val="1E7DD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QUAY</a:t>
            </a:r>
            <a:endParaRPr sz="900">
              <a:solidFill>
                <a:srgbClr val="FFFFFF"/>
              </a:solidFill>
              <a:latin typeface="Overpass"/>
              <a:ea typeface="Overpass"/>
              <a:cs typeface="Overpass"/>
              <a:sym typeface="Overpass"/>
            </a:endParaRPr>
          </a:p>
        </p:txBody>
      </p:sp>
      <p:pic>
        <p:nvPicPr>
          <p:cNvPr id="532" name="Google Shape;532;p50"/>
          <p:cNvPicPr preferRelativeResize="0"/>
          <p:nvPr/>
        </p:nvPicPr>
        <p:blipFill>
          <a:blip r:embed="rId6">
            <a:alphaModFix/>
          </a:blip>
          <a:stretch>
            <a:fillRect/>
          </a:stretch>
        </p:blipFill>
        <p:spPr>
          <a:xfrm>
            <a:off x="4712309" y="2618358"/>
            <a:ext cx="307427" cy="307428"/>
          </a:xfrm>
          <a:prstGeom prst="rect">
            <a:avLst/>
          </a:prstGeom>
          <a:noFill/>
          <a:ln>
            <a:noFill/>
          </a:ln>
        </p:spPr>
      </p:pic>
      <p:sp>
        <p:nvSpPr>
          <p:cNvPr id="533" name="Google Shape;533;p50"/>
          <p:cNvSpPr/>
          <p:nvPr/>
        </p:nvSpPr>
        <p:spPr>
          <a:xfrm>
            <a:off x="5409296" y="2517540"/>
            <a:ext cx="673200" cy="673200"/>
          </a:xfrm>
          <a:prstGeom prst="rect">
            <a:avLst/>
          </a:prstGeom>
          <a:solidFill>
            <a:srgbClr val="1E7DD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QUAY</a:t>
            </a:r>
            <a:endParaRPr sz="900">
              <a:solidFill>
                <a:srgbClr val="FFFFFF"/>
              </a:solidFill>
              <a:latin typeface="Overpass"/>
              <a:ea typeface="Overpass"/>
              <a:cs typeface="Overpass"/>
              <a:sym typeface="Overpass"/>
            </a:endParaRPr>
          </a:p>
        </p:txBody>
      </p:sp>
      <p:pic>
        <p:nvPicPr>
          <p:cNvPr id="534" name="Google Shape;534;p50"/>
          <p:cNvPicPr preferRelativeResize="0"/>
          <p:nvPr/>
        </p:nvPicPr>
        <p:blipFill>
          <a:blip r:embed="rId6">
            <a:alphaModFix/>
          </a:blip>
          <a:stretch>
            <a:fillRect/>
          </a:stretch>
        </p:blipFill>
        <p:spPr>
          <a:xfrm>
            <a:off x="5588741" y="2618358"/>
            <a:ext cx="307427" cy="307428"/>
          </a:xfrm>
          <a:prstGeom prst="rect">
            <a:avLst/>
          </a:prstGeom>
          <a:noFill/>
          <a:ln>
            <a:noFill/>
          </a:ln>
        </p:spPr>
      </p:pic>
      <p:cxnSp>
        <p:nvCxnSpPr>
          <p:cNvPr id="535" name="Google Shape;535;p50"/>
          <p:cNvCxnSpPr>
            <a:stCxn id="517" idx="2"/>
            <a:endCxn id="531" idx="0"/>
          </p:cNvCxnSpPr>
          <p:nvPr/>
        </p:nvCxnSpPr>
        <p:spPr>
          <a:xfrm rot="5400000">
            <a:off x="5276738" y="1574373"/>
            <a:ext cx="535800" cy="1350300"/>
          </a:xfrm>
          <a:prstGeom prst="bentConnector3">
            <a:avLst>
              <a:gd fmla="val 50011" name="adj1"/>
            </a:avLst>
          </a:prstGeom>
          <a:noFill/>
          <a:ln cap="flat" cmpd="sng" w="9525">
            <a:solidFill>
              <a:srgbClr val="666666"/>
            </a:solidFill>
            <a:prstDash val="solid"/>
            <a:round/>
            <a:headEnd len="med" w="med" type="none"/>
            <a:tailEnd len="med" w="med" type="none"/>
          </a:ln>
        </p:spPr>
      </p:cxnSp>
      <p:cxnSp>
        <p:nvCxnSpPr>
          <p:cNvPr id="536" name="Google Shape;536;p50"/>
          <p:cNvCxnSpPr>
            <a:stCxn id="517" idx="2"/>
            <a:endCxn id="533" idx="0"/>
          </p:cNvCxnSpPr>
          <p:nvPr/>
        </p:nvCxnSpPr>
        <p:spPr>
          <a:xfrm rot="5400000">
            <a:off x="5714888" y="2012523"/>
            <a:ext cx="535800" cy="474000"/>
          </a:xfrm>
          <a:prstGeom prst="bentConnector3">
            <a:avLst>
              <a:gd fmla="val 50011" name="adj1"/>
            </a:avLst>
          </a:prstGeom>
          <a:noFill/>
          <a:ln cap="flat" cmpd="sng" w="9525">
            <a:solidFill>
              <a:srgbClr val="666666"/>
            </a:solidFill>
            <a:prstDash val="solid"/>
            <a:round/>
            <a:headEnd len="med" w="med" type="none"/>
            <a:tailEnd len="med" w="med" type="none"/>
          </a:ln>
        </p:spPr>
      </p:cxnSp>
      <p:cxnSp>
        <p:nvCxnSpPr>
          <p:cNvPr id="537" name="Google Shape;537;p50"/>
          <p:cNvCxnSpPr>
            <a:stCxn id="517" idx="2"/>
            <a:endCxn id="520" idx="0"/>
          </p:cNvCxnSpPr>
          <p:nvPr/>
        </p:nvCxnSpPr>
        <p:spPr>
          <a:xfrm flipH="1" rot="-5400000">
            <a:off x="6219488" y="1981923"/>
            <a:ext cx="535800" cy="535200"/>
          </a:xfrm>
          <a:prstGeom prst="bentConnector3">
            <a:avLst>
              <a:gd fmla="val 50011" name="adj1"/>
            </a:avLst>
          </a:prstGeom>
          <a:noFill/>
          <a:ln cap="flat" cmpd="sng" w="9525">
            <a:solidFill>
              <a:srgbClr val="666666"/>
            </a:solidFill>
            <a:prstDash val="solid"/>
            <a:round/>
            <a:headEnd len="med" w="med" type="none"/>
            <a:tailEnd len="med" w="med" type="none"/>
          </a:ln>
        </p:spPr>
      </p:cxnSp>
      <p:cxnSp>
        <p:nvCxnSpPr>
          <p:cNvPr id="538" name="Google Shape;538;p50"/>
          <p:cNvCxnSpPr>
            <a:stCxn id="517" idx="2"/>
            <a:endCxn id="522" idx="0"/>
          </p:cNvCxnSpPr>
          <p:nvPr/>
        </p:nvCxnSpPr>
        <p:spPr>
          <a:xfrm flipH="1" rot="-5400000">
            <a:off x="6657788" y="1543623"/>
            <a:ext cx="535800" cy="1411800"/>
          </a:xfrm>
          <a:prstGeom prst="bentConnector3">
            <a:avLst>
              <a:gd fmla="val 50011" name="adj1"/>
            </a:avLst>
          </a:prstGeom>
          <a:noFill/>
          <a:ln cap="flat" cmpd="sng" w="9525">
            <a:solidFill>
              <a:srgbClr val="666666"/>
            </a:solidFill>
            <a:prstDash val="solid"/>
            <a:round/>
            <a:headEnd len="med" w="med" type="none"/>
            <a:tailEnd len="med" w="med" type="none"/>
          </a:ln>
        </p:spPr>
      </p:cxnSp>
      <p:cxnSp>
        <p:nvCxnSpPr>
          <p:cNvPr id="539" name="Google Shape;539;p50"/>
          <p:cNvCxnSpPr>
            <a:stCxn id="518" idx="3"/>
            <a:endCxn id="517" idx="1"/>
          </p:cNvCxnSpPr>
          <p:nvPr/>
        </p:nvCxnSpPr>
        <p:spPr>
          <a:xfrm>
            <a:off x="5434819" y="1793529"/>
            <a:ext cx="502200" cy="0"/>
          </a:xfrm>
          <a:prstGeom prst="straightConnector1">
            <a:avLst/>
          </a:prstGeom>
          <a:noFill/>
          <a:ln cap="flat" cmpd="sng" w="9525">
            <a:solidFill>
              <a:srgbClr val="666666"/>
            </a:solidFill>
            <a:prstDash val="solid"/>
            <a:round/>
            <a:headEnd len="med" w="med" type="none"/>
            <a:tailEnd len="med" w="med" type="triangle"/>
          </a:ln>
        </p:spPr>
      </p:cxnSp>
      <p:sp>
        <p:nvSpPr>
          <p:cNvPr id="540" name="Google Shape;540;p50"/>
          <p:cNvSpPr/>
          <p:nvPr/>
        </p:nvSpPr>
        <p:spPr>
          <a:xfrm>
            <a:off x="4869516" y="3189913"/>
            <a:ext cx="2762069" cy="228208"/>
          </a:xfrm>
          <a:custGeom>
            <a:rect b="b" l="l" r="r" t="t"/>
            <a:pathLst>
              <a:path extrusionOk="0" h="9960" w="122013">
                <a:moveTo>
                  <a:pt x="0" y="0"/>
                </a:moveTo>
                <a:lnTo>
                  <a:pt x="0" y="9960"/>
                </a:lnTo>
                <a:lnTo>
                  <a:pt x="15252" y="9960"/>
                </a:lnTo>
                <a:lnTo>
                  <a:pt x="122013" y="9960"/>
                </a:lnTo>
                <a:lnTo>
                  <a:pt x="122013" y="311"/>
                </a:lnTo>
              </a:path>
            </a:pathLst>
          </a:custGeom>
          <a:noFill/>
          <a:ln cap="flat" cmpd="sng" w="9525">
            <a:solidFill>
              <a:srgbClr val="666666"/>
            </a:solidFill>
            <a:prstDash val="solid"/>
            <a:round/>
            <a:headEnd len="med" w="med" type="none"/>
            <a:tailEnd len="med" w="med" type="none"/>
          </a:ln>
        </p:spPr>
      </p:sp>
      <p:cxnSp>
        <p:nvCxnSpPr>
          <p:cNvPr id="541" name="Google Shape;541;p50"/>
          <p:cNvCxnSpPr>
            <a:stCxn id="533" idx="2"/>
          </p:cNvCxnSpPr>
          <p:nvPr/>
        </p:nvCxnSpPr>
        <p:spPr>
          <a:xfrm>
            <a:off x="5745896" y="3190740"/>
            <a:ext cx="0" cy="227100"/>
          </a:xfrm>
          <a:prstGeom prst="straightConnector1">
            <a:avLst/>
          </a:prstGeom>
          <a:noFill/>
          <a:ln cap="flat" cmpd="sng" w="9525">
            <a:solidFill>
              <a:srgbClr val="666666"/>
            </a:solidFill>
            <a:prstDash val="solid"/>
            <a:round/>
            <a:headEnd len="med" w="med" type="none"/>
            <a:tailEnd len="med" w="med" type="none"/>
          </a:ln>
        </p:spPr>
      </p:cxnSp>
      <p:cxnSp>
        <p:nvCxnSpPr>
          <p:cNvPr id="542" name="Google Shape;542;p50"/>
          <p:cNvCxnSpPr>
            <a:stCxn id="520" idx="2"/>
          </p:cNvCxnSpPr>
          <p:nvPr/>
        </p:nvCxnSpPr>
        <p:spPr>
          <a:xfrm>
            <a:off x="6755059" y="3190740"/>
            <a:ext cx="0" cy="227100"/>
          </a:xfrm>
          <a:prstGeom prst="straightConnector1">
            <a:avLst/>
          </a:prstGeom>
          <a:noFill/>
          <a:ln cap="flat" cmpd="sng" w="9525">
            <a:solidFill>
              <a:srgbClr val="666666"/>
            </a:solidFill>
            <a:prstDash val="solid"/>
            <a:round/>
            <a:headEnd len="med" w="med" type="none"/>
            <a:tailEnd len="med" w="med" type="none"/>
          </a:ln>
        </p:spPr>
      </p:cxnSp>
      <p:pic>
        <p:nvPicPr>
          <p:cNvPr id="543" name="Google Shape;543;p50"/>
          <p:cNvPicPr preferRelativeResize="0"/>
          <p:nvPr/>
        </p:nvPicPr>
        <p:blipFill>
          <a:blip r:embed="rId10">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51"/>
          <p:cNvSpPr txBox="1"/>
          <p:nvPr>
            <p:ph idx="1" type="body"/>
          </p:nvPr>
        </p:nvSpPr>
        <p:spPr>
          <a:xfrm>
            <a:off x="457200" y="1553225"/>
            <a:ext cx="3603000" cy="3304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SzPts val="1800"/>
              <a:buChar char="•"/>
            </a:pPr>
            <a:r>
              <a:rPr lang="en"/>
              <a:t>AWS Elastic Load Balancer</a:t>
            </a:r>
            <a:endParaRPr/>
          </a:p>
          <a:p>
            <a:pPr indent="-342900" lvl="0" marL="457200" rtl="0" algn="l">
              <a:lnSpc>
                <a:spcPct val="150000"/>
              </a:lnSpc>
              <a:spcBef>
                <a:spcPts val="0"/>
              </a:spcBef>
              <a:spcAft>
                <a:spcPts val="0"/>
              </a:spcAft>
              <a:buSzPts val="1800"/>
              <a:buChar char="•"/>
            </a:pPr>
            <a:r>
              <a:rPr lang="en"/>
              <a:t>AWS S3 blob storage </a:t>
            </a:r>
            <a:br>
              <a:rPr lang="en"/>
            </a:br>
            <a:r>
              <a:rPr lang="en"/>
              <a:t>(hot storage)</a:t>
            </a:r>
            <a:endParaRPr/>
          </a:p>
          <a:p>
            <a:pPr indent="-342900" lvl="0" marL="457200" rtl="0" algn="l">
              <a:lnSpc>
                <a:spcPct val="150000"/>
              </a:lnSpc>
              <a:spcBef>
                <a:spcPts val="0"/>
              </a:spcBef>
              <a:spcAft>
                <a:spcPts val="0"/>
              </a:spcAft>
              <a:buSzPts val="1800"/>
              <a:buChar char="•"/>
            </a:pPr>
            <a:r>
              <a:rPr lang="en"/>
              <a:t>AWS RDS database </a:t>
            </a:r>
            <a:endParaRPr/>
          </a:p>
          <a:p>
            <a:pPr indent="-342900" lvl="0" marL="457200" rtl="0" algn="l">
              <a:lnSpc>
                <a:spcPct val="150000"/>
              </a:lnSpc>
              <a:spcBef>
                <a:spcPts val="0"/>
              </a:spcBef>
              <a:spcAft>
                <a:spcPts val="0"/>
              </a:spcAft>
              <a:buSzPts val="1800"/>
              <a:buChar char="•"/>
            </a:pPr>
            <a:r>
              <a:rPr lang="en"/>
              <a:t>AWS ElastiCache Redis</a:t>
            </a:r>
            <a:endParaRPr/>
          </a:p>
          <a:p>
            <a:pPr indent="-342900" lvl="0" marL="457200" rtl="0" algn="l">
              <a:lnSpc>
                <a:spcPct val="150000"/>
              </a:lnSpc>
              <a:spcBef>
                <a:spcPts val="0"/>
              </a:spcBef>
              <a:spcAft>
                <a:spcPts val="0"/>
              </a:spcAft>
              <a:buSzPts val="1800"/>
              <a:buChar char="•"/>
            </a:pPr>
            <a:r>
              <a:rPr lang="en"/>
              <a:t>EC2 VMs recommendation: M3.Large</a:t>
            </a:r>
            <a:endParaRPr/>
          </a:p>
          <a:p>
            <a:pPr indent="0" lvl="0" marL="0" rtl="0" algn="l">
              <a:lnSpc>
                <a:spcPct val="150000"/>
              </a:lnSpc>
              <a:spcBef>
                <a:spcPts val="240"/>
              </a:spcBef>
              <a:spcAft>
                <a:spcPts val="0"/>
              </a:spcAft>
              <a:buNone/>
            </a:pPr>
            <a:r>
              <a:t/>
            </a:r>
            <a:endParaRPr/>
          </a:p>
        </p:txBody>
      </p:sp>
      <p:sp>
        <p:nvSpPr>
          <p:cNvPr id="549" name="Google Shape;549;p51"/>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run Quay on AWS</a:t>
            </a:r>
            <a:endParaRPr/>
          </a:p>
        </p:txBody>
      </p:sp>
      <p:pic>
        <p:nvPicPr>
          <p:cNvPr id="550" name="Google Shape;550;p51"/>
          <p:cNvPicPr preferRelativeResize="0"/>
          <p:nvPr/>
        </p:nvPicPr>
        <p:blipFill>
          <a:blip r:embed="rId3">
            <a:alphaModFix/>
          </a:blip>
          <a:stretch>
            <a:fillRect/>
          </a:stretch>
        </p:blipFill>
        <p:spPr>
          <a:xfrm>
            <a:off x="7830732" y="187538"/>
            <a:ext cx="1092125" cy="653625"/>
          </a:xfrm>
          <a:prstGeom prst="rect">
            <a:avLst/>
          </a:prstGeom>
          <a:noFill/>
          <a:ln>
            <a:noFill/>
          </a:ln>
        </p:spPr>
      </p:pic>
      <p:cxnSp>
        <p:nvCxnSpPr>
          <p:cNvPr id="551" name="Google Shape;551;p51"/>
          <p:cNvCxnSpPr/>
          <p:nvPr/>
        </p:nvCxnSpPr>
        <p:spPr>
          <a:xfrm rot="10800000">
            <a:off x="5222732" y="3412101"/>
            <a:ext cx="0" cy="227100"/>
          </a:xfrm>
          <a:prstGeom prst="straightConnector1">
            <a:avLst/>
          </a:prstGeom>
          <a:noFill/>
          <a:ln cap="flat" cmpd="sng" w="9525">
            <a:solidFill>
              <a:srgbClr val="666666"/>
            </a:solidFill>
            <a:prstDash val="solid"/>
            <a:round/>
            <a:headEnd len="med" w="med" type="none"/>
            <a:tailEnd len="med" w="med" type="none"/>
          </a:ln>
        </p:spPr>
      </p:cxnSp>
      <p:cxnSp>
        <p:nvCxnSpPr>
          <p:cNvPr id="552" name="Google Shape;552;p51"/>
          <p:cNvCxnSpPr/>
          <p:nvPr/>
        </p:nvCxnSpPr>
        <p:spPr>
          <a:xfrm rot="10800000">
            <a:off x="6236113" y="3412101"/>
            <a:ext cx="0" cy="227100"/>
          </a:xfrm>
          <a:prstGeom prst="straightConnector1">
            <a:avLst/>
          </a:prstGeom>
          <a:noFill/>
          <a:ln cap="flat" cmpd="sng" w="9525">
            <a:solidFill>
              <a:srgbClr val="666666"/>
            </a:solidFill>
            <a:prstDash val="solid"/>
            <a:round/>
            <a:headEnd len="med" w="med" type="none"/>
            <a:tailEnd len="med" w="med" type="none"/>
          </a:ln>
        </p:spPr>
      </p:cxnSp>
      <p:cxnSp>
        <p:nvCxnSpPr>
          <p:cNvPr id="553" name="Google Shape;553;p51"/>
          <p:cNvCxnSpPr/>
          <p:nvPr/>
        </p:nvCxnSpPr>
        <p:spPr>
          <a:xfrm rot="10800000">
            <a:off x="7340726" y="3412101"/>
            <a:ext cx="0" cy="227100"/>
          </a:xfrm>
          <a:prstGeom prst="straightConnector1">
            <a:avLst/>
          </a:prstGeom>
          <a:noFill/>
          <a:ln cap="flat" cmpd="sng" w="9525">
            <a:solidFill>
              <a:srgbClr val="666666"/>
            </a:solidFill>
            <a:prstDash val="solid"/>
            <a:round/>
            <a:headEnd len="med" w="med" type="none"/>
            <a:tailEnd len="med" w="med" type="none"/>
          </a:ln>
        </p:spPr>
      </p:cxnSp>
      <p:sp>
        <p:nvSpPr>
          <p:cNvPr id="554" name="Google Shape;554;p51"/>
          <p:cNvSpPr/>
          <p:nvPr/>
        </p:nvSpPr>
        <p:spPr>
          <a:xfrm>
            <a:off x="6308227" y="2399437"/>
            <a:ext cx="2145300" cy="918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solidFill>
                  <a:srgbClr val="EF8550"/>
                </a:solidFill>
                <a:latin typeface="Overpass"/>
                <a:ea typeface="Overpass"/>
                <a:cs typeface="Overpass"/>
                <a:sym typeface="Overpass"/>
              </a:rPr>
              <a:t>AZ 2</a:t>
            </a:r>
            <a:endParaRPr b="1" sz="900">
              <a:solidFill>
                <a:srgbClr val="EF8550"/>
              </a:solidFill>
              <a:latin typeface="Overpass"/>
              <a:ea typeface="Overpass"/>
              <a:cs typeface="Overpass"/>
              <a:sym typeface="Overpass"/>
            </a:endParaRPr>
          </a:p>
        </p:txBody>
      </p:sp>
      <p:sp>
        <p:nvSpPr>
          <p:cNvPr id="555" name="Google Shape;555;p51"/>
          <p:cNvSpPr/>
          <p:nvPr/>
        </p:nvSpPr>
        <p:spPr>
          <a:xfrm>
            <a:off x="4060275" y="2399437"/>
            <a:ext cx="2145300" cy="918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EF8550"/>
                </a:solidFill>
                <a:latin typeface="Overpass"/>
                <a:ea typeface="Overpass"/>
                <a:cs typeface="Overpass"/>
                <a:sym typeface="Overpass"/>
              </a:rPr>
              <a:t>AZ 1</a:t>
            </a:r>
            <a:endParaRPr b="1" sz="900">
              <a:solidFill>
                <a:srgbClr val="EF8550"/>
              </a:solidFill>
              <a:latin typeface="Overpass"/>
              <a:ea typeface="Overpass"/>
              <a:cs typeface="Overpass"/>
              <a:sym typeface="Overpass"/>
            </a:endParaRPr>
          </a:p>
        </p:txBody>
      </p:sp>
      <p:pic>
        <p:nvPicPr>
          <p:cNvPr id="556" name="Google Shape;556;p51"/>
          <p:cNvPicPr preferRelativeResize="0"/>
          <p:nvPr/>
        </p:nvPicPr>
        <p:blipFill>
          <a:blip r:embed="rId4">
            <a:alphaModFix/>
          </a:blip>
          <a:stretch>
            <a:fillRect/>
          </a:stretch>
        </p:blipFill>
        <p:spPr>
          <a:xfrm>
            <a:off x="5136752" y="1644496"/>
            <a:ext cx="298067" cy="298067"/>
          </a:xfrm>
          <a:prstGeom prst="rect">
            <a:avLst/>
          </a:prstGeom>
          <a:noFill/>
          <a:ln>
            <a:noFill/>
          </a:ln>
        </p:spPr>
      </p:pic>
      <p:sp>
        <p:nvSpPr>
          <p:cNvPr id="557" name="Google Shape;557;p51"/>
          <p:cNvSpPr txBox="1"/>
          <p:nvPr/>
        </p:nvSpPr>
        <p:spPr>
          <a:xfrm>
            <a:off x="4532876" y="1642825"/>
            <a:ext cx="630900" cy="25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latin typeface="Overpass"/>
                <a:ea typeface="Overpass"/>
                <a:cs typeface="Overpass"/>
                <a:sym typeface="Overpass"/>
              </a:rPr>
              <a:t>CLIENT</a:t>
            </a:r>
            <a:endParaRPr sz="900">
              <a:latin typeface="Overpass"/>
              <a:ea typeface="Overpass"/>
              <a:cs typeface="Overpass"/>
              <a:sym typeface="Overpass"/>
            </a:endParaRPr>
          </a:p>
        </p:txBody>
      </p:sp>
      <p:sp>
        <p:nvSpPr>
          <p:cNvPr id="558" name="Google Shape;558;p51"/>
          <p:cNvSpPr/>
          <p:nvPr/>
        </p:nvSpPr>
        <p:spPr>
          <a:xfrm>
            <a:off x="6418469" y="2604725"/>
            <a:ext cx="673200" cy="69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D27446"/>
                </a:solidFill>
                <a:latin typeface="Overpass"/>
                <a:ea typeface="Overpass"/>
                <a:cs typeface="Overpass"/>
                <a:sym typeface="Overpass"/>
              </a:rPr>
              <a:t>QUAY</a:t>
            </a:r>
            <a:endParaRPr b="1" sz="900">
              <a:solidFill>
                <a:srgbClr val="D27446"/>
              </a:solidFill>
              <a:latin typeface="Overpass"/>
              <a:ea typeface="Overpass"/>
              <a:cs typeface="Overpass"/>
              <a:sym typeface="Overpass"/>
            </a:endParaRPr>
          </a:p>
        </p:txBody>
      </p:sp>
      <p:sp>
        <p:nvSpPr>
          <p:cNvPr id="559" name="Google Shape;559;p51"/>
          <p:cNvSpPr/>
          <p:nvPr/>
        </p:nvSpPr>
        <p:spPr>
          <a:xfrm>
            <a:off x="7294900" y="2604725"/>
            <a:ext cx="673200" cy="69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D27446"/>
                </a:solidFill>
                <a:latin typeface="Overpass"/>
                <a:ea typeface="Overpass"/>
                <a:cs typeface="Overpass"/>
                <a:sym typeface="Overpass"/>
              </a:rPr>
              <a:t>QUAY</a:t>
            </a:r>
            <a:endParaRPr b="1" sz="900">
              <a:solidFill>
                <a:srgbClr val="D27446"/>
              </a:solidFill>
              <a:latin typeface="Overpass"/>
              <a:ea typeface="Overpass"/>
              <a:cs typeface="Overpass"/>
              <a:sym typeface="Overpass"/>
            </a:endParaRPr>
          </a:p>
        </p:txBody>
      </p:sp>
      <p:sp>
        <p:nvSpPr>
          <p:cNvPr id="560" name="Google Shape;560;p51"/>
          <p:cNvSpPr txBox="1"/>
          <p:nvPr/>
        </p:nvSpPr>
        <p:spPr>
          <a:xfrm>
            <a:off x="6421746" y="1568831"/>
            <a:ext cx="5022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27446"/>
                </a:solidFill>
                <a:latin typeface="Overpass"/>
                <a:ea typeface="Overpass"/>
                <a:cs typeface="Overpass"/>
                <a:sym typeface="Overpass"/>
              </a:rPr>
              <a:t>AWS</a:t>
            </a:r>
            <a:br>
              <a:rPr lang="en" sz="900">
                <a:solidFill>
                  <a:srgbClr val="D27446"/>
                </a:solidFill>
                <a:latin typeface="Overpass"/>
                <a:ea typeface="Overpass"/>
                <a:cs typeface="Overpass"/>
                <a:sym typeface="Overpass"/>
              </a:rPr>
            </a:br>
            <a:r>
              <a:rPr lang="en" sz="900">
                <a:solidFill>
                  <a:srgbClr val="D27446"/>
                </a:solidFill>
                <a:latin typeface="Overpass"/>
                <a:ea typeface="Overpass"/>
                <a:cs typeface="Overpass"/>
                <a:sym typeface="Overpass"/>
              </a:rPr>
              <a:t>ELB</a:t>
            </a:r>
            <a:endParaRPr sz="900">
              <a:solidFill>
                <a:srgbClr val="D27446"/>
              </a:solidFill>
              <a:latin typeface="Overpass"/>
              <a:ea typeface="Overpass"/>
              <a:cs typeface="Overpass"/>
              <a:sym typeface="Overpass"/>
            </a:endParaRPr>
          </a:p>
        </p:txBody>
      </p:sp>
      <p:sp>
        <p:nvSpPr>
          <p:cNvPr id="561" name="Google Shape;561;p51"/>
          <p:cNvSpPr txBox="1"/>
          <p:nvPr/>
        </p:nvSpPr>
        <p:spPr>
          <a:xfrm>
            <a:off x="4725631" y="4092022"/>
            <a:ext cx="9870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D27446"/>
                </a:solidFill>
                <a:latin typeface="Overpass"/>
                <a:ea typeface="Overpass"/>
                <a:cs typeface="Overpass"/>
                <a:sym typeface="Overpass"/>
              </a:rPr>
              <a:t>RDS</a:t>
            </a:r>
            <a:endParaRPr sz="900">
              <a:solidFill>
                <a:srgbClr val="D27446"/>
              </a:solidFill>
              <a:latin typeface="Overpass"/>
              <a:ea typeface="Overpass"/>
              <a:cs typeface="Overpass"/>
              <a:sym typeface="Overpass"/>
            </a:endParaRPr>
          </a:p>
        </p:txBody>
      </p:sp>
      <p:sp>
        <p:nvSpPr>
          <p:cNvPr id="562" name="Google Shape;562;p51"/>
          <p:cNvSpPr txBox="1"/>
          <p:nvPr/>
        </p:nvSpPr>
        <p:spPr>
          <a:xfrm>
            <a:off x="5775130" y="4092022"/>
            <a:ext cx="9870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D27446"/>
                </a:solidFill>
                <a:latin typeface="Overpass"/>
                <a:ea typeface="Overpass"/>
                <a:cs typeface="Overpass"/>
                <a:sym typeface="Overpass"/>
              </a:rPr>
              <a:t>ELASTICACHE</a:t>
            </a:r>
            <a:endParaRPr sz="900">
              <a:solidFill>
                <a:srgbClr val="D27446"/>
              </a:solidFill>
              <a:latin typeface="Overpass"/>
              <a:ea typeface="Overpass"/>
              <a:cs typeface="Overpass"/>
              <a:sym typeface="Overpass"/>
            </a:endParaRPr>
          </a:p>
          <a:p>
            <a:pPr indent="0" lvl="0" marL="0" rtl="0" algn="ctr">
              <a:spcBef>
                <a:spcPts val="0"/>
              </a:spcBef>
              <a:spcAft>
                <a:spcPts val="0"/>
              </a:spcAft>
              <a:buNone/>
            </a:pPr>
            <a:r>
              <a:rPr lang="en" sz="900">
                <a:solidFill>
                  <a:srgbClr val="D27446"/>
                </a:solidFill>
                <a:latin typeface="Overpass"/>
                <a:ea typeface="Overpass"/>
                <a:cs typeface="Overpass"/>
                <a:sym typeface="Overpass"/>
              </a:rPr>
              <a:t>REDIS</a:t>
            </a:r>
            <a:endParaRPr sz="900">
              <a:solidFill>
                <a:srgbClr val="D27446"/>
              </a:solidFill>
              <a:latin typeface="Overpass"/>
              <a:ea typeface="Overpass"/>
              <a:cs typeface="Overpass"/>
              <a:sym typeface="Overpass"/>
            </a:endParaRPr>
          </a:p>
        </p:txBody>
      </p:sp>
      <p:sp>
        <p:nvSpPr>
          <p:cNvPr id="563" name="Google Shape;563;p51"/>
          <p:cNvSpPr txBox="1"/>
          <p:nvPr/>
        </p:nvSpPr>
        <p:spPr>
          <a:xfrm>
            <a:off x="6804001" y="4092021"/>
            <a:ext cx="10671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D27446"/>
                </a:solidFill>
                <a:latin typeface="Overpass"/>
                <a:ea typeface="Overpass"/>
                <a:cs typeface="Overpass"/>
                <a:sym typeface="Overpass"/>
              </a:rPr>
              <a:t>S3</a:t>
            </a:r>
            <a:endParaRPr sz="900">
              <a:solidFill>
                <a:srgbClr val="D27446"/>
              </a:solidFill>
              <a:latin typeface="Overpass"/>
              <a:ea typeface="Overpass"/>
              <a:cs typeface="Overpass"/>
              <a:sym typeface="Overpass"/>
            </a:endParaRPr>
          </a:p>
        </p:txBody>
      </p:sp>
      <p:sp>
        <p:nvSpPr>
          <p:cNvPr id="564" name="Google Shape;564;p51"/>
          <p:cNvSpPr/>
          <p:nvPr/>
        </p:nvSpPr>
        <p:spPr>
          <a:xfrm>
            <a:off x="4532875" y="2604725"/>
            <a:ext cx="673200" cy="69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D27446"/>
                </a:solidFill>
                <a:latin typeface="Overpass"/>
                <a:ea typeface="Overpass"/>
                <a:cs typeface="Overpass"/>
                <a:sym typeface="Overpass"/>
              </a:rPr>
              <a:t>QUAY</a:t>
            </a:r>
            <a:endParaRPr b="1" sz="900">
              <a:solidFill>
                <a:srgbClr val="D27446"/>
              </a:solidFill>
              <a:latin typeface="Overpass"/>
              <a:ea typeface="Overpass"/>
              <a:cs typeface="Overpass"/>
              <a:sym typeface="Overpass"/>
            </a:endParaRPr>
          </a:p>
        </p:txBody>
      </p:sp>
      <p:sp>
        <p:nvSpPr>
          <p:cNvPr id="565" name="Google Shape;565;p51"/>
          <p:cNvSpPr/>
          <p:nvPr/>
        </p:nvSpPr>
        <p:spPr>
          <a:xfrm>
            <a:off x="5409306" y="2604725"/>
            <a:ext cx="673200" cy="69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D27446"/>
                </a:solidFill>
                <a:latin typeface="Overpass"/>
                <a:ea typeface="Overpass"/>
                <a:cs typeface="Overpass"/>
                <a:sym typeface="Overpass"/>
              </a:rPr>
              <a:t>QUAY</a:t>
            </a:r>
            <a:endParaRPr b="1" sz="900">
              <a:solidFill>
                <a:srgbClr val="D27446"/>
              </a:solidFill>
              <a:latin typeface="Overpass"/>
              <a:ea typeface="Overpass"/>
              <a:cs typeface="Overpass"/>
              <a:sym typeface="Overpass"/>
            </a:endParaRPr>
          </a:p>
        </p:txBody>
      </p:sp>
      <p:cxnSp>
        <p:nvCxnSpPr>
          <p:cNvPr id="566" name="Google Shape;566;p51"/>
          <p:cNvCxnSpPr>
            <a:stCxn id="567" idx="2"/>
            <a:endCxn id="564" idx="0"/>
          </p:cNvCxnSpPr>
          <p:nvPr/>
        </p:nvCxnSpPr>
        <p:spPr>
          <a:xfrm rot="5400000">
            <a:off x="5226737" y="1642525"/>
            <a:ext cx="604800" cy="1319400"/>
          </a:xfrm>
          <a:prstGeom prst="bentConnector3">
            <a:avLst>
              <a:gd fmla="val 50008" name="adj1"/>
            </a:avLst>
          </a:prstGeom>
          <a:noFill/>
          <a:ln cap="flat" cmpd="sng" w="9525">
            <a:solidFill>
              <a:srgbClr val="666666"/>
            </a:solidFill>
            <a:prstDash val="solid"/>
            <a:round/>
            <a:headEnd len="med" w="med" type="none"/>
            <a:tailEnd len="med" w="med" type="none"/>
          </a:ln>
        </p:spPr>
      </p:cxnSp>
      <p:cxnSp>
        <p:nvCxnSpPr>
          <p:cNvPr id="568" name="Google Shape;568;p51"/>
          <p:cNvCxnSpPr>
            <a:stCxn id="567" idx="2"/>
            <a:endCxn id="565" idx="0"/>
          </p:cNvCxnSpPr>
          <p:nvPr/>
        </p:nvCxnSpPr>
        <p:spPr>
          <a:xfrm rot="5400000">
            <a:off x="5665037" y="2080825"/>
            <a:ext cx="604800" cy="442800"/>
          </a:xfrm>
          <a:prstGeom prst="bentConnector3">
            <a:avLst>
              <a:gd fmla="val 50008" name="adj1"/>
            </a:avLst>
          </a:prstGeom>
          <a:noFill/>
          <a:ln cap="flat" cmpd="sng" w="9525">
            <a:solidFill>
              <a:srgbClr val="666666"/>
            </a:solidFill>
            <a:prstDash val="solid"/>
            <a:round/>
            <a:headEnd len="med" w="med" type="none"/>
            <a:tailEnd len="med" w="med" type="none"/>
          </a:ln>
        </p:spPr>
      </p:cxnSp>
      <p:cxnSp>
        <p:nvCxnSpPr>
          <p:cNvPr id="569" name="Google Shape;569;p51"/>
          <p:cNvCxnSpPr>
            <a:stCxn id="567" idx="2"/>
            <a:endCxn id="558" idx="0"/>
          </p:cNvCxnSpPr>
          <p:nvPr/>
        </p:nvCxnSpPr>
        <p:spPr>
          <a:xfrm flipH="1" rot="-5400000">
            <a:off x="6169487" y="2019175"/>
            <a:ext cx="604800" cy="566100"/>
          </a:xfrm>
          <a:prstGeom prst="bentConnector3">
            <a:avLst>
              <a:gd fmla="val 50008" name="adj1"/>
            </a:avLst>
          </a:prstGeom>
          <a:noFill/>
          <a:ln cap="flat" cmpd="sng" w="9525">
            <a:solidFill>
              <a:srgbClr val="666666"/>
            </a:solidFill>
            <a:prstDash val="solid"/>
            <a:round/>
            <a:headEnd len="med" w="med" type="none"/>
            <a:tailEnd len="med" w="med" type="none"/>
          </a:ln>
        </p:spPr>
      </p:cxnSp>
      <p:cxnSp>
        <p:nvCxnSpPr>
          <p:cNvPr id="570" name="Google Shape;570;p51"/>
          <p:cNvCxnSpPr>
            <a:stCxn id="567" idx="2"/>
            <a:endCxn id="559" idx="0"/>
          </p:cNvCxnSpPr>
          <p:nvPr/>
        </p:nvCxnSpPr>
        <p:spPr>
          <a:xfrm flipH="1" rot="-5400000">
            <a:off x="6607787" y="1580875"/>
            <a:ext cx="604800" cy="1442700"/>
          </a:xfrm>
          <a:prstGeom prst="bentConnector3">
            <a:avLst>
              <a:gd fmla="val 50008" name="adj1"/>
            </a:avLst>
          </a:prstGeom>
          <a:noFill/>
          <a:ln cap="flat" cmpd="sng" w="9525">
            <a:solidFill>
              <a:srgbClr val="666666"/>
            </a:solidFill>
            <a:prstDash val="solid"/>
            <a:round/>
            <a:headEnd len="med" w="med" type="none"/>
            <a:tailEnd len="med" w="med" type="none"/>
          </a:ln>
        </p:spPr>
      </p:cxnSp>
      <p:cxnSp>
        <p:nvCxnSpPr>
          <p:cNvPr id="571" name="Google Shape;571;p51"/>
          <p:cNvCxnSpPr>
            <a:stCxn id="556" idx="3"/>
            <a:endCxn id="572" idx="1"/>
          </p:cNvCxnSpPr>
          <p:nvPr/>
        </p:nvCxnSpPr>
        <p:spPr>
          <a:xfrm>
            <a:off x="5434819" y="1793529"/>
            <a:ext cx="502200" cy="0"/>
          </a:xfrm>
          <a:prstGeom prst="straightConnector1">
            <a:avLst/>
          </a:prstGeom>
          <a:noFill/>
          <a:ln cap="flat" cmpd="sng" w="9525">
            <a:solidFill>
              <a:srgbClr val="666666"/>
            </a:solidFill>
            <a:prstDash val="solid"/>
            <a:round/>
            <a:headEnd len="med" w="med" type="none"/>
            <a:tailEnd len="med" w="med" type="triangle"/>
          </a:ln>
        </p:spPr>
      </p:cxnSp>
      <p:sp>
        <p:nvSpPr>
          <p:cNvPr id="573" name="Google Shape;573;p51"/>
          <p:cNvSpPr/>
          <p:nvPr/>
        </p:nvSpPr>
        <p:spPr>
          <a:xfrm>
            <a:off x="4869500" y="3266449"/>
            <a:ext cx="2762069" cy="151666"/>
          </a:xfrm>
          <a:custGeom>
            <a:rect b="b" l="l" r="r" t="t"/>
            <a:pathLst>
              <a:path extrusionOk="0" h="9960" w="122013">
                <a:moveTo>
                  <a:pt x="0" y="0"/>
                </a:moveTo>
                <a:lnTo>
                  <a:pt x="0" y="9960"/>
                </a:lnTo>
                <a:lnTo>
                  <a:pt x="15252" y="9960"/>
                </a:lnTo>
                <a:lnTo>
                  <a:pt x="122013" y="9960"/>
                </a:lnTo>
                <a:lnTo>
                  <a:pt x="122013" y="311"/>
                </a:lnTo>
              </a:path>
            </a:pathLst>
          </a:custGeom>
          <a:noFill/>
          <a:ln cap="flat" cmpd="sng" w="9525">
            <a:solidFill>
              <a:srgbClr val="666666"/>
            </a:solidFill>
            <a:prstDash val="solid"/>
            <a:round/>
            <a:headEnd len="med" w="med" type="none"/>
            <a:tailEnd len="med" w="med" type="none"/>
          </a:ln>
        </p:spPr>
      </p:sp>
      <p:cxnSp>
        <p:nvCxnSpPr>
          <p:cNvPr id="574" name="Google Shape;574;p51"/>
          <p:cNvCxnSpPr/>
          <p:nvPr/>
        </p:nvCxnSpPr>
        <p:spPr>
          <a:xfrm>
            <a:off x="5745900" y="3301625"/>
            <a:ext cx="0" cy="119400"/>
          </a:xfrm>
          <a:prstGeom prst="straightConnector1">
            <a:avLst/>
          </a:prstGeom>
          <a:noFill/>
          <a:ln cap="flat" cmpd="sng" w="9525">
            <a:solidFill>
              <a:srgbClr val="666666"/>
            </a:solidFill>
            <a:prstDash val="solid"/>
            <a:round/>
            <a:headEnd len="med" w="med" type="none"/>
            <a:tailEnd len="med" w="med" type="none"/>
          </a:ln>
        </p:spPr>
      </p:cxnSp>
      <p:cxnSp>
        <p:nvCxnSpPr>
          <p:cNvPr id="575" name="Google Shape;575;p51"/>
          <p:cNvCxnSpPr/>
          <p:nvPr/>
        </p:nvCxnSpPr>
        <p:spPr>
          <a:xfrm>
            <a:off x="6755075" y="3301625"/>
            <a:ext cx="0" cy="119400"/>
          </a:xfrm>
          <a:prstGeom prst="straightConnector1">
            <a:avLst/>
          </a:prstGeom>
          <a:noFill/>
          <a:ln cap="flat" cmpd="sng" w="9525">
            <a:solidFill>
              <a:srgbClr val="666666"/>
            </a:solidFill>
            <a:prstDash val="solid"/>
            <a:round/>
            <a:headEnd len="med" w="med" type="none"/>
            <a:tailEnd len="med" w="med" type="none"/>
          </a:ln>
        </p:spPr>
      </p:cxnSp>
      <p:pic>
        <p:nvPicPr>
          <p:cNvPr id="576" name="Google Shape;576;p51"/>
          <p:cNvPicPr preferRelativeResize="0"/>
          <p:nvPr/>
        </p:nvPicPr>
        <p:blipFill>
          <a:blip r:embed="rId5">
            <a:alphaModFix/>
          </a:blip>
          <a:stretch>
            <a:fillRect/>
          </a:stretch>
        </p:blipFill>
        <p:spPr>
          <a:xfrm>
            <a:off x="4583439" y="2540503"/>
            <a:ext cx="573106" cy="573100"/>
          </a:xfrm>
          <a:prstGeom prst="rect">
            <a:avLst/>
          </a:prstGeom>
          <a:noFill/>
          <a:ln>
            <a:noFill/>
          </a:ln>
        </p:spPr>
      </p:pic>
      <p:pic>
        <p:nvPicPr>
          <p:cNvPr id="577" name="Google Shape;577;p51"/>
          <p:cNvPicPr preferRelativeResize="0"/>
          <p:nvPr/>
        </p:nvPicPr>
        <p:blipFill>
          <a:blip r:embed="rId5">
            <a:alphaModFix/>
          </a:blip>
          <a:stretch>
            <a:fillRect/>
          </a:stretch>
        </p:blipFill>
        <p:spPr>
          <a:xfrm>
            <a:off x="5457629" y="2540503"/>
            <a:ext cx="573106" cy="573100"/>
          </a:xfrm>
          <a:prstGeom prst="rect">
            <a:avLst/>
          </a:prstGeom>
          <a:noFill/>
          <a:ln>
            <a:noFill/>
          </a:ln>
        </p:spPr>
      </p:pic>
      <p:pic>
        <p:nvPicPr>
          <p:cNvPr id="578" name="Google Shape;578;p51"/>
          <p:cNvPicPr preferRelativeResize="0"/>
          <p:nvPr/>
        </p:nvPicPr>
        <p:blipFill>
          <a:blip r:embed="rId5">
            <a:alphaModFix/>
          </a:blip>
          <a:stretch>
            <a:fillRect/>
          </a:stretch>
        </p:blipFill>
        <p:spPr>
          <a:xfrm>
            <a:off x="6460924" y="2540503"/>
            <a:ext cx="573106" cy="573100"/>
          </a:xfrm>
          <a:prstGeom prst="rect">
            <a:avLst/>
          </a:prstGeom>
          <a:noFill/>
          <a:ln>
            <a:noFill/>
          </a:ln>
        </p:spPr>
      </p:pic>
      <p:pic>
        <p:nvPicPr>
          <p:cNvPr id="579" name="Google Shape;579;p51"/>
          <p:cNvPicPr preferRelativeResize="0"/>
          <p:nvPr/>
        </p:nvPicPr>
        <p:blipFill>
          <a:blip r:embed="rId5">
            <a:alphaModFix/>
          </a:blip>
          <a:stretch>
            <a:fillRect/>
          </a:stretch>
        </p:blipFill>
        <p:spPr>
          <a:xfrm>
            <a:off x="7335115" y="2540503"/>
            <a:ext cx="573106" cy="573100"/>
          </a:xfrm>
          <a:prstGeom prst="rect">
            <a:avLst/>
          </a:prstGeom>
          <a:noFill/>
          <a:ln>
            <a:noFill/>
          </a:ln>
        </p:spPr>
      </p:pic>
      <p:pic>
        <p:nvPicPr>
          <p:cNvPr id="567" name="Google Shape;567;p51"/>
          <p:cNvPicPr preferRelativeResize="0"/>
          <p:nvPr/>
        </p:nvPicPr>
        <p:blipFill>
          <a:blip r:embed="rId6">
            <a:alphaModFix/>
          </a:blip>
          <a:stretch>
            <a:fillRect/>
          </a:stretch>
        </p:blipFill>
        <p:spPr>
          <a:xfrm>
            <a:off x="5978850" y="1579850"/>
            <a:ext cx="419975" cy="419975"/>
          </a:xfrm>
          <a:prstGeom prst="rect">
            <a:avLst/>
          </a:prstGeom>
          <a:noFill/>
          <a:ln>
            <a:noFill/>
          </a:ln>
        </p:spPr>
      </p:pic>
      <p:pic>
        <p:nvPicPr>
          <p:cNvPr id="580" name="Google Shape;580;p51"/>
          <p:cNvPicPr preferRelativeResize="0"/>
          <p:nvPr/>
        </p:nvPicPr>
        <p:blipFill>
          <a:blip r:embed="rId7">
            <a:alphaModFix/>
          </a:blip>
          <a:stretch>
            <a:fillRect/>
          </a:stretch>
        </p:blipFill>
        <p:spPr>
          <a:xfrm>
            <a:off x="5026014" y="3663242"/>
            <a:ext cx="382049" cy="431200"/>
          </a:xfrm>
          <a:prstGeom prst="rect">
            <a:avLst/>
          </a:prstGeom>
          <a:noFill/>
          <a:ln>
            <a:noFill/>
          </a:ln>
        </p:spPr>
      </p:pic>
      <p:pic>
        <p:nvPicPr>
          <p:cNvPr id="581" name="Google Shape;581;p51"/>
          <p:cNvPicPr preferRelativeResize="0"/>
          <p:nvPr/>
        </p:nvPicPr>
        <p:blipFill>
          <a:blip r:embed="rId8">
            <a:alphaModFix/>
          </a:blip>
          <a:stretch>
            <a:fillRect/>
          </a:stretch>
        </p:blipFill>
        <p:spPr>
          <a:xfrm>
            <a:off x="5963813" y="3607929"/>
            <a:ext cx="564775" cy="564800"/>
          </a:xfrm>
          <a:prstGeom prst="rect">
            <a:avLst/>
          </a:prstGeom>
          <a:noFill/>
          <a:ln>
            <a:noFill/>
          </a:ln>
        </p:spPr>
      </p:pic>
      <p:pic>
        <p:nvPicPr>
          <p:cNvPr id="582" name="Google Shape;582;p51"/>
          <p:cNvPicPr preferRelativeResize="0"/>
          <p:nvPr/>
        </p:nvPicPr>
        <p:blipFill>
          <a:blip r:embed="rId9">
            <a:alphaModFix/>
          </a:blip>
          <a:stretch>
            <a:fillRect/>
          </a:stretch>
        </p:blipFill>
        <p:spPr>
          <a:xfrm>
            <a:off x="7143826" y="3661062"/>
            <a:ext cx="396348" cy="479875"/>
          </a:xfrm>
          <a:prstGeom prst="rect">
            <a:avLst/>
          </a:prstGeom>
          <a:noFill/>
          <a:ln>
            <a:noFill/>
          </a:ln>
        </p:spPr>
      </p:pic>
      <p:pic>
        <p:nvPicPr>
          <p:cNvPr id="583" name="Google Shape;583;p51"/>
          <p:cNvPicPr preferRelativeResize="0"/>
          <p:nvPr/>
        </p:nvPicPr>
        <p:blipFill>
          <a:blip r:embed="rId10">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Quay?</a:t>
            </a:r>
            <a:endParaRPr/>
          </a:p>
        </p:txBody>
      </p:sp>
      <p:sp>
        <p:nvSpPr>
          <p:cNvPr id="236" name="Google Shape;236;p34"/>
          <p:cNvSpPr txBox="1"/>
          <p:nvPr>
            <p:ph idx="1" type="body"/>
          </p:nvPr>
        </p:nvSpPr>
        <p:spPr>
          <a:xfrm>
            <a:off x="457200" y="1096025"/>
            <a:ext cx="4933800" cy="330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Market leading enterprise container registry</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Available on-premise, on public cloud   and as a hosted service (SaaS)</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Key strengths: </a:t>
            </a:r>
            <a:endParaRPr>
              <a:solidFill>
                <a:schemeClr val="dk1"/>
              </a:solidFill>
            </a:endParaRPr>
          </a:p>
          <a:p>
            <a:pPr indent="-330200" lvl="1" marL="914400" rtl="0" algn="l">
              <a:lnSpc>
                <a:spcPct val="115000"/>
              </a:lnSpc>
              <a:spcBef>
                <a:spcPts val="0"/>
              </a:spcBef>
              <a:spcAft>
                <a:spcPts val="0"/>
              </a:spcAft>
              <a:buClr>
                <a:schemeClr val="dk1"/>
              </a:buClr>
              <a:buSzPts val="1600"/>
              <a:buChar char="•"/>
            </a:pPr>
            <a:r>
              <a:rPr lang="en">
                <a:solidFill>
                  <a:schemeClr val="dk1"/>
                </a:solidFill>
              </a:rPr>
              <a:t>Security</a:t>
            </a:r>
            <a:endParaRPr>
              <a:solidFill>
                <a:schemeClr val="dk1"/>
              </a:solidFill>
            </a:endParaRPr>
          </a:p>
          <a:p>
            <a:pPr indent="-330200" lvl="1" marL="914400" rtl="0" algn="l">
              <a:lnSpc>
                <a:spcPct val="115000"/>
              </a:lnSpc>
              <a:spcBef>
                <a:spcPts val="0"/>
              </a:spcBef>
              <a:spcAft>
                <a:spcPts val="0"/>
              </a:spcAft>
              <a:buClr>
                <a:schemeClr val="dk1"/>
              </a:buClr>
              <a:buSzPts val="1600"/>
              <a:buChar char="•"/>
            </a:pPr>
            <a:r>
              <a:rPr lang="en">
                <a:solidFill>
                  <a:schemeClr val="dk1"/>
                </a:solidFill>
              </a:rPr>
              <a:t>Robustness &amp; speed</a:t>
            </a:r>
            <a:endParaRPr>
              <a:solidFill>
                <a:schemeClr val="dk1"/>
              </a:solidFill>
            </a:endParaRPr>
          </a:p>
          <a:p>
            <a:pPr indent="-330200" lvl="1" marL="914400" rtl="0" algn="l">
              <a:lnSpc>
                <a:spcPct val="115000"/>
              </a:lnSpc>
              <a:spcBef>
                <a:spcPts val="0"/>
              </a:spcBef>
              <a:spcAft>
                <a:spcPts val="0"/>
              </a:spcAft>
              <a:buClr>
                <a:schemeClr val="dk1"/>
              </a:buClr>
              <a:buSzPts val="1600"/>
              <a:buChar char="•"/>
            </a:pPr>
            <a:r>
              <a:rPr lang="en">
                <a:solidFill>
                  <a:schemeClr val="dk1"/>
                </a:solidFill>
              </a:rPr>
              <a:t>Automation</a:t>
            </a:r>
            <a:endParaRPr>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a:solidFill>
                  <a:schemeClr val="dk1"/>
                </a:solidFill>
              </a:rPr>
              <a:t>Quay works with any container environment or orchestration platform</a:t>
            </a:r>
            <a:endParaRPr/>
          </a:p>
        </p:txBody>
      </p:sp>
      <p:sp>
        <p:nvSpPr>
          <p:cNvPr id="237" name="Google Shape;237;p34"/>
          <p:cNvSpPr txBox="1"/>
          <p:nvPr/>
        </p:nvSpPr>
        <p:spPr>
          <a:xfrm>
            <a:off x="5044650" y="3134875"/>
            <a:ext cx="3614100" cy="102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240"/>
              </a:spcBef>
              <a:spcAft>
                <a:spcPts val="0"/>
              </a:spcAft>
              <a:buNone/>
            </a:pPr>
            <a:r>
              <a:rPr b="1" lang="en" sz="1800">
                <a:solidFill>
                  <a:srgbClr val="3D85C6"/>
                </a:solidFill>
                <a:latin typeface="Overpass"/>
                <a:ea typeface="Overpass"/>
                <a:cs typeface="Overpass"/>
                <a:sym typeface="Overpass"/>
              </a:rPr>
              <a:t>First hosted registry in the market with private repos</a:t>
            </a:r>
            <a:endParaRPr b="1" sz="1800">
              <a:solidFill>
                <a:srgbClr val="3D85C6"/>
              </a:solidFill>
              <a:latin typeface="Overpass"/>
              <a:ea typeface="Overpass"/>
              <a:cs typeface="Overpass"/>
              <a:sym typeface="Overpass"/>
            </a:endParaRPr>
          </a:p>
          <a:p>
            <a:pPr indent="0" lvl="0" marL="0" rtl="0" algn="ctr">
              <a:lnSpc>
                <a:spcPct val="100000"/>
              </a:lnSpc>
              <a:spcBef>
                <a:spcPts val="240"/>
              </a:spcBef>
              <a:spcAft>
                <a:spcPts val="0"/>
              </a:spcAft>
              <a:buNone/>
            </a:pPr>
            <a:r>
              <a:rPr b="1" lang="en" sz="600">
                <a:solidFill>
                  <a:srgbClr val="3D85C6"/>
                </a:solidFill>
                <a:latin typeface="Overpass"/>
                <a:ea typeface="Overpass"/>
                <a:cs typeface="Overpass"/>
                <a:sym typeface="Overpass"/>
              </a:rPr>
              <a:t> </a:t>
            </a:r>
            <a:endParaRPr b="1" sz="600">
              <a:solidFill>
                <a:srgbClr val="3D85C6"/>
              </a:solidFill>
              <a:latin typeface="Overpass"/>
              <a:ea typeface="Overpass"/>
              <a:cs typeface="Overpass"/>
              <a:sym typeface="Overpass"/>
            </a:endParaRPr>
          </a:p>
          <a:p>
            <a:pPr indent="0" lvl="0" marL="0" rtl="0" algn="ctr">
              <a:lnSpc>
                <a:spcPct val="100000"/>
              </a:lnSpc>
              <a:spcBef>
                <a:spcPts val="240"/>
              </a:spcBef>
              <a:spcAft>
                <a:spcPts val="0"/>
              </a:spcAft>
              <a:buNone/>
            </a:pPr>
            <a:r>
              <a:rPr b="1" lang="en" sz="1800">
                <a:solidFill>
                  <a:srgbClr val="3D85C6"/>
                </a:solidFill>
                <a:latin typeface="Overpass"/>
                <a:ea typeface="Overpass"/>
                <a:cs typeface="Overpass"/>
                <a:sym typeface="Overpass"/>
              </a:rPr>
              <a:t>2nd biggest hosted registry overall</a:t>
            </a:r>
            <a:endParaRPr b="1">
              <a:solidFill>
                <a:srgbClr val="3D85C6"/>
              </a:solidFill>
            </a:endParaRPr>
          </a:p>
        </p:txBody>
      </p:sp>
      <p:grpSp>
        <p:nvGrpSpPr>
          <p:cNvPr id="238" name="Google Shape;238;p34"/>
          <p:cNvGrpSpPr/>
          <p:nvPr/>
        </p:nvGrpSpPr>
        <p:grpSpPr>
          <a:xfrm>
            <a:off x="6196489" y="1207953"/>
            <a:ext cx="1529449" cy="1529493"/>
            <a:chOff x="5949744" y="2541332"/>
            <a:chExt cx="534903" cy="534900"/>
          </a:xfrm>
        </p:grpSpPr>
        <p:sp>
          <p:nvSpPr>
            <p:cNvPr id="239" name="Google Shape;239;p34"/>
            <p:cNvSpPr/>
            <p:nvPr/>
          </p:nvSpPr>
          <p:spPr>
            <a:xfrm>
              <a:off x="5949744" y="2541332"/>
              <a:ext cx="534900" cy="534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4"/>
            <p:cNvPicPr preferRelativeResize="0"/>
            <p:nvPr/>
          </p:nvPicPr>
          <p:blipFill>
            <a:blip r:embed="rId3">
              <a:alphaModFix/>
            </a:blip>
            <a:stretch>
              <a:fillRect/>
            </a:stretch>
          </p:blipFill>
          <p:spPr>
            <a:xfrm>
              <a:off x="6059578" y="2599589"/>
              <a:ext cx="315800" cy="291150"/>
            </a:xfrm>
            <a:prstGeom prst="rect">
              <a:avLst/>
            </a:prstGeom>
            <a:noFill/>
            <a:ln>
              <a:noFill/>
            </a:ln>
          </p:spPr>
        </p:pic>
        <p:sp>
          <p:nvSpPr>
            <p:cNvPr id="241" name="Google Shape;241;p34"/>
            <p:cNvSpPr/>
            <p:nvPr/>
          </p:nvSpPr>
          <p:spPr>
            <a:xfrm>
              <a:off x="5949747" y="2938827"/>
              <a:ext cx="534900" cy="137400"/>
            </a:xfrm>
            <a:prstGeom prst="rect">
              <a:avLst/>
            </a:prstGeom>
            <a:solidFill>
              <a:srgbClr val="5E96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Overpass"/>
                  <a:ea typeface="Overpass"/>
                  <a:cs typeface="Overpass"/>
                  <a:sym typeface="Overpass"/>
                </a:rPr>
                <a:t>RED HAT </a:t>
              </a:r>
              <a:r>
                <a:rPr b="1" lang="en" sz="700">
                  <a:solidFill>
                    <a:srgbClr val="FFFFFF"/>
                  </a:solidFill>
                  <a:latin typeface="Overpass"/>
                  <a:ea typeface="Overpass"/>
                  <a:cs typeface="Overpass"/>
                  <a:sym typeface="Overpass"/>
                </a:rPr>
                <a:t>QUAY</a:t>
              </a:r>
              <a:endParaRPr b="1" sz="700">
                <a:solidFill>
                  <a:srgbClr val="FFFFFF"/>
                </a:solidFill>
                <a:latin typeface="Overpass"/>
                <a:ea typeface="Overpass"/>
                <a:cs typeface="Overpass"/>
                <a:sym typeface="Overpass"/>
              </a:endParaRPr>
            </a:p>
          </p:txBody>
        </p:sp>
      </p:grpSp>
      <p:pic>
        <p:nvPicPr>
          <p:cNvPr id="242" name="Google Shape;242;p34"/>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Running Quay on OpenShift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53"/>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Quay on OpenShift: Recommended Setup</a:t>
            </a:r>
            <a:endParaRPr/>
          </a:p>
        </p:txBody>
      </p:sp>
      <p:sp>
        <p:nvSpPr>
          <p:cNvPr id="594" name="Google Shape;594;p53"/>
          <p:cNvSpPr txBox="1"/>
          <p:nvPr/>
        </p:nvSpPr>
        <p:spPr>
          <a:xfrm>
            <a:off x="457200" y="1324625"/>
            <a:ext cx="3168600" cy="2957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240"/>
              </a:spcBef>
              <a:spcAft>
                <a:spcPts val="0"/>
              </a:spcAft>
              <a:buNone/>
            </a:pPr>
            <a:r>
              <a:rPr lang="en" sz="1800" u="sng">
                <a:latin typeface="Overpass"/>
                <a:ea typeface="Overpass"/>
                <a:cs typeface="Overpass"/>
                <a:sym typeface="Overpass"/>
              </a:rPr>
              <a:t>On</a:t>
            </a:r>
            <a:r>
              <a:rPr lang="en" sz="1800">
                <a:latin typeface="Overpass"/>
                <a:ea typeface="Overpass"/>
                <a:cs typeface="Overpass"/>
                <a:sym typeface="Overpass"/>
              </a:rPr>
              <a:t> OpenShift Cluster:</a:t>
            </a:r>
            <a:endParaRPr sz="1800">
              <a:latin typeface="Overpass"/>
              <a:ea typeface="Overpass"/>
              <a:cs typeface="Overpass"/>
              <a:sym typeface="Overpass"/>
            </a:endParaRPr>
          </a:p>
          <a:p>
            <a:pPr indent="-330200" lvl="0" marL="457200" rtl="0" algn="l">
              <a:lnSpc>
                <a:spcPct val="110000"/>
              </a:lnSpc>
              <a:spcBef>
                <a:spcPts val="240"/>
              </a:spcBef>
              <a:spcAft>
                <a:spcPts val="0"/>
              </a:spcAft>
              <a:buSzPts val="1600"/>
              <a:buFont typeface="Overpass"/>
              <a:buChar char="•"/>
            </a:pPr>
            <a:r>
              <a:rPr lang="en" sz="1600">
                <a:latin typeface="Overpass"/>
                <a:ea typeface="Overpass"/>
                <a:cs typeface="Overpass"/>
                <a:sym typeface="Overpass"/>
              </a:rPr>
              <a:t>Quay Enterprise </a:t>
            </a:r>
            <a:endParaRPr sz="1600">
              <a:latin typeface="Overpass"/>
              <a:ea typeface="Overpass"/>
              <a:cs typeface="Overpass"/>
              <a:sym typeface="Overpass"/>
            </a:endParaRPr>
          </a:p>
          <a:p>
            <a:pPr indent="-342900" lvl="0" marL="457200" rtl="0" algn="l">
              <a:lnSpc>
                <a:spcPct val="110000"/>
              </a:lnSpc>
              <a:spcBef>
                <a:spcPts val="0"/>
              </a:spcBef>
              <a:spcAft>
                <a:spcPts val="0"/>
              </a:spcAft>
              <a:buSzPts val="1800"/>
              <a:buFont typeface="Overpass"/>
              <a:buChar char="•"/>
            </a:pPr>
            <a:r>
              <a:rPr lang="en" sz="1600">
                <a:latin typeface="Overpass"/>
                <a:ea typeface="Overpass"/>
                <a:cs typeface="Overpass"/>
                <a:sym typeface="Overpass"/>
              </a:rPr>
              <a:t>Clair</a:t>
            </a:r>
            <a:r>
              <a:rPr lang="en" sz="1800">
                <a:latin typeface="Overpass"/>
                <a:ea typeface="Overpass"/>
                <a:cs typeface="Overpass"/>
                <a:sym typeface="Overpass"/>
              </a:rPr>
              <a:t> </a:t>
            </a:r>
            <a:endParaRPr sz="1800">
              <a:latin typeface="Overpass"/>
              <a:ea typeface="Overpass"/>
              <a:cs typeface="Overpass"/>
              <a:sym typeface="Overpass"/>
            </a:endParaRPr>
          </a:p>
          <a:p>
            <a:pPr indent="0" lvl="0" marL="0" rtl="0" algn="l">
              <a:lnSpc>
                <a:spcPct val="110000"/>
              </a:lnSpc>
              <a:spcBef>
                <a:spcPts val="240"/>
              </a:spcBef>
              <a:spcAft>
                <a:spcPts val="0"/>
              </a:spcAft>
              <a:buNone/>
            </a:pPr>
            <a:r>
              <a:rPr lang="en" sz="1200">
                <a:latin typeface="Overpass"/>
                <a:ea typeface="Overpass"/>
                <a:cs typeface="Overpass"/>
                <a:sym typeface="Overpass"/>
              </a:rPr>
              <a:t> </a:t>
            </a:r>
            <a:endParaRPr sz="1200">
              <a:latin typeface="Overpass"/>
              <a:ea typeface="Overpass"/>
              <a:cs typeface="Overpass"/>
              <a:sym typeface="Overpass"/>
            </a:endParaRPr>
          </a:p>
          <a:p>
            <a:pPr indent="0" lvl="0" marL="0" rtl="0" algn="l">
              <a:lnSpc>
                <a:spcPct val="110000"/>
              </a:lnSpc>
              <a:spcBef>
                <a:spcPts val="240"/>
              </a:spcBef>
              <a:spcAft>
                <a:spcPts val="0"/>
              </a:spcAft>
              <a:buNone/>
            </a:pPr>
            <a:r>
              <a:rPr lang="en" sz="1800" u="sng">
                <a:latin typeface="Overpass"/>
                <a:ea typeface="Overpass"/>
                <a:cs typeface="Overpass"/>
                <a:sym typeface="Overpass"/>
              </a:rPr>
              <a:t>Outside</a:t>
            </a:r>
            <a:r>
              <a:rPr lang="en" sz="1800">
                <a:latin typeface="Overpass"/>
                <a:ea typeface="Overpass"/>
                <a:cs typeface="Overpass"/>
                <a:sym typeface="Overpass"/>
              </a:rPr>
              <a:t> OpenShift cluster:</a:t>
            </a:r>
            <a:endParaRPr sz="1800">
              <a:latin typeface="Overpass"/>
              <a:ea typeface="Overpass"/>
              <a:cs typeface="Overpass"/>
              <a:sym typeface="Overpass"/>
            </a:endParaRPr>
          </a:p>
          <a:p>
            <a:pPr indent="-330200" lvl="0" marL="457200" rtl="0" algn="l">
              <a:lnSpc>
                <a:spcPct val="110000"/>
              </a:lnSpc>
              <a:spcBef>
                <a:spcPts val="240"/>
              </a:spcBef>
              <a:spcAft>
                <a:spcPts val="0"/>
              </a:spcAft>
              <a:buSzPts val="1600"/>
              <a:buFont typeface="Overpass"/>
              <a:buChar char="•"/>
            </a:pPr>
            <a:r>
              <a:rPr lang="en" sz="1600">
                <a:latin typeface="Overpass"/>
                <a:ea typeface="Overpass"/>
                <a:cs typeface="Overpass"/>
                <a:sym typeface="Overpass"/>
              </a:rPr>
              <a:t>Database</a:t>
            </a:r>
            <a:endParaRPr sz="1600">
              <a:latin typeface="Overpass"/>
              <a:ea typeface="Overpass"/>
              <a:cs typeface="Overpass"/>
              <a:sym typeface="Overpass"/>
            </a:endParaRPr>
          </a:p>
          <a:p>
            <a:pPr indent="-330200" lvl="0" marL="457200" rtl="0" algn="l">
              <a:lnSpc>
                <a:spcPct val="110000"/>
              </a:lnSpc>
              <a:spcBef>
                <a:spcPts val="0"/>
              </a:spcBef>
              <a:spcAft>
                <a:spcPts val="0"/>
              </a:spcAft>
              <a:buSzPts val="1600"/>
              <a:buFont typeface="Overpass"/>
              <a:buChar char="•"/>
            </a:pPr>
            <a:r>
              <a:rPr lang="en" sz="1600">
                <a:latin typeface="Overpass"/>
                <a:ea typeface="Overpass"/>
                <a:cs typeface="Overpass"/>
                <a:sym typeface="Overpass"/>
              </a:rPr>
              <a:t>Storage</a:t>
            </a:r>
            <a:endParaRPr sz="1600">
              <a:latin typeface="Overpass"/>
              <a:ea typeface="Overpass"/>
              <a:cs typeface="Overpass"/>
              <a:sym typeface="Overpass"/>
            </a:endParaRPr>
          </a:p>
          <a:p>
            <a:pPr indent="-330200" lvl="0" marL="457200" rtl="0" algn="l">
              <a:lnSpc>
                <a:spcPct val="110000"/>
              </a:lnSpc>
              <a:spcBef>
                <a:spcPts val="0"/>
              </a:spcBef>
              <a:spcAft>
                <a:spcPts val="0"/>
              </a:spcAft>
              <a:buSzPts val="1600"/>
              <a:buFont typeface="Overpass"/>
              <a:buChar char="•"/>
            </a:pPr>
            <a:r>
              <a:rPr lang="en" sz="1600">
                <a:latin typeface="Overpass"/>
                <a:ea typeface="Overpass"/>
                <a:cs typeface="Overpass"/>
                <a:sym typeface="Overpass"/>
              </a:rPr>
              <a:t>Builders</a:t>
            </a:r>
            <a:endParaRPr sz="1600">
              <a:latin typeface="Overpass"/>
              <a:ea typeface="Overpass"/>
              <a:cs typeface="Overpass"/>
              <a:sym typeface="Overpass"/>
            </a:endParaRPr>
          </a:p>
          <a:p>
            <a:pPr indent="0" lvl="0" marL="0" rtl="0" algn="l">
              <a:lnSpc>
                <a:spcPct val="110000"/>
              </a:lnSpc>
              <a:spcBef>
                <a:spcPts val="240"/>
              </a:spcBef>
              <a:spcAft>
                <a:spcPts val="0"/>
              </a:spcAft>
              <a:buNone/>
            </a:pPr>
            <a:r>
              <a:t/>
            </a:r>
            <a:endParaRPr sz="1800">
              <a:latin typeface="Overpass"/>
              <a:ea typeface="Overpass"/>
              <a:cs typeface="Overpass"/>
              <a:sym typeface="Overpass"/>
            </a:endParaRPr>
          </a:p>
          <a:p>
            <a:pPr indent="0" lvl="0" marL="0" rtl="0" algn="l">
              <a:lnSpc>
                <a:spcPct val="110000"/>
              </a:lnSpc>
              <a:spcBef>
                <a:spcPts val="240"/>
              </a:spcBef>
              <a:spcAft>
                <a:spcPts val="0"/>
              </a:spcAft>
              <a:buNone/>
            </a:pPr>
            <a:r>
              <a:t/>
            </a:r>
            <a:endParaRPr sz="1800">
              <a:latin typeface="Overpass"/>
              <a:ea typeface="Overpass"/>
              <a:cs typeface="Overpass"/>
              <a:sym typeface="Overpass"/>
            </a:endParaRPr>
          </a:p>
        </p:txBody>
      </p:sp>
      <p:sp>
        <p:nvSpPr>
          <p:cNvPr id="595" name="Google Shape;595;p53"/>
          <p:cNvSpPr/>
          <p:nvPr/>
        </p:nvSpPr>
        <p:spPr>
          <a:xfrm>
            <a:off x="4493825" y="2407208"/>
            <a:ext cx="3438900" cy="91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53"/>
          <p:cNvGrpSpPr/>
          <p:nvPr/>
        </p:nvGrpSpPr>
        <p:grpSpPr>
          <a:xfrm>
            <a:off x="5552200" y="2549873"/>
            <a:ext cx="633646" cy="633643"/>
            <a:chOff x="5949744" y="2541332"/>
            <a:chExt cx="534903" cy="534900"/>
          </a:xfrm>
        </p:grpSpPr>
        <p:sp>
          <p:nvSpPr>
            <p:cNvPr id="597" name="Google Shape;597;p53"/>
            <p:cNvSpPr/>
            <p:nvPr/>
          </p:nvSpPr>
          <p:spPr>
            <a:xfrm>
              <a:off x="5949744" y="2541332"/>
              <a:ext cx="534900" cy="534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53"/>
            <p:cNvPicPr preferRelativeResize="0"/>
            <p:nvPr/>
          </p:nvPicPr>
          <p:blipFill>
            <a:blip r:embed="rId3">
              <a:alphaModFix/>
            </a:blip>
            <a:stretch>
              <a:fillRect/>
            </a:stretch>
          </p:blipFill>
          <p:spPr>
            <a:xfrm>
              <a:off x="6059578" y="2599589"/>
              <a:ext cx="315800" cy="291150"/>
            </a:xfrm>
            <a:prstGeom prst="rect">
              <a:avLst/>
            </a:prstGeom>
            <a:noFill/>
            <a:ln>
              <a:noFill/>
            </a:ln>
          </p:spPr>
        </p:pic>
        <p:sp>
          <p:nvSpPr>
            <p:cNvPr id="599" name="Google Shape;599;p53"/>
            <p:cNvSpPr/>
            <p:nvPr/>
          </p:nvSpPr>
          <p:spPr>
            <a:xfrm>
              <a:off x="5949747" y="2938827"/>
              <a:ext cx="534900" cy="137400"/>
            </a:xfrm>
            <a:prstGeom prst="rect">
              <a:avLst/>
            </a:prstGeom>
            <a:solidFill>
              <a:srgbClr val="5E96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Overpass"/>
                  <a:ea typeface="Overpass"/>
                  <a:cs typeface="Overpass"/>
                  <a:sym typeface="Overpass"/>
                </a:rPr>
                <a:t>QUAY</a:t>
              </a:r>
              <a:endParaRPr b="1" sz="700">
                <a:solidFill>
                  <a:srgbClr val="FFFFFF"/>
                </a:solidFill>
                <a:latin typeface="Overpass"/>
                <a:ea typeface="Overpass"/>
                <a:cs typeface="Overpass"/>
                <a:sym typeface="Overpass"/>
              </a:endParaRPr>
            </a:p>
          </p:txBody>
        </p:sp>
      </p:grpSp>
      <p:grpSp>
        <p:nvGrpSpPr>
          <p:cNvPr id="600" name="Google Shape;600;p53"/>
          <p:cNvGrpSpPr/>
          <p:nvPr/>
        </p:nvGrpSpPr>
        <p:grpSpPr>
          <a:xfrm>
            <a:off x="6243098" y="2549873"/>
            <a:ext cx="633646" cy="633643"/>
            <a:chOff x="5949744" y="2541332"/>
            <a:chExt cx="534903" cy="534900"/>
          </a:xfrm>
        </p:grpSpPr>
        <p:sp>
          <p:nvSpPr>
            <p:cNvPr id="601" name="Google Shape;601;p53"/>
            <p:cNvSpPr/>
            <p:nvPr/>
          </p:nvSpPr>
          <p:spPr>
            <a:xfrm>
              <a:off x="5949744" y="2541332"/>
              <a:ext cx="534900" cy="534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 name="Google Shape;602;p53"/>
            <p:cNvPicPr preferRelativeResize="0"/>
            <p:nvPr/>
          </p:nvPicPr>
          <p:blipFill>
            <a:blip r:embed="rId3">
              <a:alphaModFix/>
            </a:blip>
            <a:stretch>
              <a:fillRect/>
            </a:stretch>
          </p:blipFill>
          <p:spPr>
            <a:xfrm>
              <a:off x="6046213" y="2599590"/>
              <a:ext cx="314006" cy="289485"/>
            </a:xfrm>
            <a:prstGeom prst="rect">
              <a:avLst/>
            </a:prstGeom>
            <a:noFill/>
            <a:ln>
              <a:noFill/>
            </a:ln>
          </p:spPr>
        </p:pic>
        <p:sp>
          <p:nvSpPr>
            <p:cNvPr id="603" name="Google Shape;603;p53"/>
            <p:cNvSpPr/>
            <p:nvPr/>
          </p:nvSpPr>
          <p:spPr>
            <a:xfrm>
              <a:off x="5949747" y="2938827"/>
              <a:ext cx="534900" cy="137400"/>
            </a:xfrm>
            <a:prstGeom prst="rect">
              <a:avLst/>
            </a:prstGeom>
            <a:solidFill>
              <a:srgbClr val="5E96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Overpass"/>
                  <a:ea typeface="Overpass"/>
                  <a:cs typeface="Overpass"/>
                  <a:sym typeface="Overpass"/>
                </a:rPr>
                <a:t>QUAY</a:t>
              </a:r>
              <a:endParaRPr b="1" sz="700">
                <a:solidFill>
                  <a:srgbClr val="FFFFFF"/>
                </a:solidFill>
                <a:latin typeface="Overpass"/>
                <a:ea typeface="Overpass"/>
                <a:cs typeface="Overpass"/>
                <a:sym typeface="Overpass"/>
              </a:endParaRPr>
            </a:p>
          </p:txBody>
        </p:sp>
      </p:grpSp>
      <p:grpSp>
        <p:nvGrpSpPr>
          <p:cNvPr id="604" name="Google Shape;604;p53"/>
          <p:cNvGrpSpPr/>
          <p:nvPr/>
        </p:nvGrpSpPr>
        <p:grpSpPr>
          <a:xfrm>
            <a:off x="4712053" y="2549875"/>
            <a:ext cx="633662" cy="633643"/>
            <a:chOff x="5218250" y="2578482"/>
            <a:chExt cx="534917" cy="534900"/>
          </a:xfrm>
        </p:grpSpPr>
        <p:sp>
          <p:nvSpPr>
            <p:cNvPr id="605" name="Google Shape;605;p53"/>
            <p:cNvSpPr/>
            <p:nvPr/>
          </p:nvSpPr>
          <p:spPr>
            <a:xfrm>
              <a:off x="5218267" y="2578482"/>
              <a:ext cx="534900" cy="534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53"/>
            <p:cNvPicPr preferRelativeResize="0"/>
            <p:nvPr/>
          </p:nvPicPr>
          <p:blipFill rotWithShape="1">
            <a:blip r:embed="rId4">
              <a:alphaModFix/>
            </a:blip>
            <a:srcRect b="0" l="0" r="69091" t="0"/>
            <a:stretch/>
          </p:blipFill>
          <p:spPr>
            <a:xfrm>
              <a:off x="5338115" y="2604185"/>
              <a:ext cx="314800" cy="324350"/>
            </a:xfrm>
            <a:prstGeom prst="rect">
              <a:avLst/>
            </a:prstGeom>
            <a:noFill/>
            <a:ln>
              <a:noFill/>
            </a:ln>
          </p:spPr>
        </p:pic>
        <p:sp>
          <p:nvSpPr>
            <p:cNvPr id="607" name="Google Shape;607;p53"/>
            <p:cNvSpPr/>
            <p:nvPr/>
          </p:nvSpPr>
          <p:spPr>
            <a:xfrm>
              <a:off x="5218250" y="2975925"/>
              <a:ext cx="534900" cy="137400"/>
            </a:xfrm>
            <a:prstGeom prst="rect">
              <a:avLst/>
            </a:prstGeom>
            <a:solidFill>
              <a:srgbClr val="5E96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Overpass"/>
                  <a:ea typeface="Overpass"/>
                  <a:cs typeface="Overpass"/>
                  <a:sym typeface="Overpass"/>
                </a:rPr>
                <a:t>CLAIR</a:t>
              </a:r>
              <a:endParaRPr b="1" sz="700">
                <a:solidFill>
                  <a:srgbClr val="FFFFFF"/>
                </a:solidFill>
                <a:latin typeface="Overpass"/>
                <a:ea typeface="Overpass"/>
                <a:cs typeface="Overpass"/>
                <a:sym typeface="Overpass"/>
              </a:endParaRPr>
            </a:p>
          </p:txBody>
        </p:sp>
      </p:grpSp>
      <p:grpSp>
        <p:nvGrpSpPr>
          <p:cNvPr id="608" name="Google Shape;608;p53"/>
          <p:cNvGrpSpPr/>
          <p:nvPr/>
        </p:nvGrpSpPr>
        <p:grpSpPr>
          <a:xfrm>
            <a:off x="4493825" y="3597750"/>
            <a:ext cx="1688700" cy="734700"/>
            <a:chOff x="4493825" y="3673950"/>
            <a:chExt cx="1688700" cy="734700"/>
          </a:xfrm>
        </p:grpSpPr>
        <p:sp>
          <p:nvSpPr>
            <p:cNvPr id="609" name="Google Shape;609;p53"/>
            <p:cNvSpPr/>
            <p:nvPr/>
          </p:nvSpPr>
          <p:spPr>
            <a:xfrm>
              <a:off x="4493825" y="3673950"/>
              <a:ext cx="1688700" cy="734700"/>
            </a:xfrm>
            <a:prstGeom prst="rect">
              <a:avLst/>
            </a:prstGeom>
            <a:solidFill>
              <a:srgbClr val="66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REPLICATED DATABASE</a:t>
              </a:r>
              <a:endParaRPr b="1" sz="800">
                <a:solidFill>
                  <a:srgbClr val="F3F3F3"/>
                </a:solidFill>
                <a:latin typeface="Overpass"/>
                <a:ea typeface="Overpass"/>
                <a:cs typeface="Overpass"/>
                <a:sym typeface="Overpass"/>
              </a:endParaRPr>
            </a:p>
          </p:txBody>
        </p:sp>
        <p:pic>
          <p:nvPicPr>
            <p:cNvPr id="610" name="Google Shape;610;p53"/>
            <p:cNvPicPr preferRelativeResize="0"/>
            <p:nvPr/>
          </p:nvPicPr>
          <p:blipFill>
            <a:blip r:embed="rId5">
              <a:alphaModFix/>
            </a:blip>
            <a:stretch>
              <a:fillRect/>
            </a:stretch>
          </p:blipFill>
          <p:spPr>
            <a:xfrm>
              <a:off x="4721339" y="3803082"/>
              <a:ext cx="226545" cy="299084"/>
            </a:xfrm>
            <a:prstGeom prst="rect">
              <a:avLst/>
            </a:prstGeom>
            <a:noFill/>
            <a:ln>
              <a:noFill/>
            </a:ln>
          </p:spPr>
        </p:pic>
        <p:pic>
          <p:nvPicPr>
            <p:cNvPr id="611" name="Google Shape;611;p53"/>
            <p:cNvPicPr preferRelativeResize="0"/>
            <p:nvPr/>
          </p:nvPicPr>
          <p:blipFill>
            <a:blip r:embed="rId5">
              <a:alphaModFix/>
            </a:blip>
            <a:stretch>
              <a:fillRect/>
            </a:stretch>
          </p:blipFill>
          <p:spPr>
            <a:xfrm>
              <a:off x="5216285" y="3803082"/>
              <a:ext cx="226545" cy="299084"/>
            </a:xfrm>
            <a:prstGeom prst="rect">
              <a:avLst/>
            </a:prstGeom>
            <a:noFill/>
            <a:ln>
              <a:noFill/>
            </a:ln>
          </p:spPr>
        </p:pic>
        <p:pic>
          <p:nvPicPr>
            <p:cNvPr id="612" name="Google Shape;612;p53"/>
            <p:cNvPicPr preferRelativeResize="0"/>
            <p:nvPr/>
          </p:nvPicPr>
          <p:blipFill>
            <a:blip r:embed="rId5">
              <a:alphaModFix/>
            </a:blip>
            <a:stretch>
              <a:fillRect/>
            </a:stretch>
          </p:blipFill>
          <p:spPr>
            <a:xfrm>
              <a:off x="5711231" y="3803082"/>
              <a:ext cx="226545" cy="299084"/>
            </a:xfrm>
            <a:prstGeom prst="rect">
              <a:avLst/>
            </a:prstGeom>
            <a:noFill/>
            <a:ln>
              <a:noFill/>
            </a:ln>
          </p:spPr>
        </p:pic>
        <p:cxnSp>
          <p:nvCxnSpPr>
            <p:cNvPr id="613" name="Google Shape;613;p53"/>
            <p:cNvCxnSpPr>
              <a:stCxn id="610" idx="3"/>
              <a:endCxn id="611" idx="1"/>
            </p:cNvCxnSpPr>
            <p:nvPr/>
          </p:nvCxnSpPr>
          <p:spPr>
            <a:xfrm>
              <a:off x="4947884" y="3952624"/>
              <a:ext cx="268500" cy="0"/>
            </a:xfrm>
            <a:prstGeom prst="straightConnector1">
              <a:avLst/>
            </a:prstGeom>
            <a:noFill/>
            <a:ln cap="flat" cmpd="sng" w="9525">
              <a:solidFill>
                <a:srgbClr val="D9D9D9"/>
              </a:solidFill>
              <a:prstDash val="solid"/>
              <a:round/>
              <a:headEnd len="med" w="med" type="none"/>
              <a:tailEnd len="med" w="med" type="none"/>
            </a:ln>
          </p:spPr>
        </p:cxnSp>
        <p:cxnSp>
          <p:nvCxnSpPr>
            <p:cNvPr id="614" name="Google Shape;614;p53"/>
            <p:cNvCxnSpPr>
              <a:stCxn id="611" idx="3"/>
              <a:endCxn id="612" idx="1"/>
            </p:cNvCxnSpPr>
            <p:nvPr/>
          </p:nvCxnSpPr>
          <p:spPr>
            <a:xfrm>
              <a:off x="5442830" y="3952624"/>
              <a:ext cx="268500" cy="0"/>
            </a:xfrm>
            <a:prstGeom prst="straightConnector1">
              <a:avLst/>
            </a:prstGeom>
            <a:noFill/>
            <a:ln cap="flat" cmpd="sng" w="9525">
              <a:solidFill>
                <a:srgbClr val="D9D9D9"/>
              </a:solidFill>
              <a:prstDash val="solid"/>
              <a:round/>
              <a:headEnd len="med" w="med" type="none"/>
              <a:tailEnd len="med" w="med" type="none"/>
            </a:ln>
          </p:spPr>
        </p:cxnSp>
      </p:grpSp>
      <p:cxnSp>
        <p:nvCxnSpPr>
          <p:cNvPr id="615" name="Google Shape;615;p53"/>
          <p:cNvCxnSpPr/>
          <p:nvPr/>
        </p:nvCxnSpPr>
        <p:spPr>
          <a:xfrm>
            <a:off x="5028875" y="3183449"/>
            <a:ext cx="0" cy="410700"/>
          </a:xfrm>
          <a:prstGeom prst="straightConnector1">
            <a:avLst/>
          </a:prstGeom>
          <a:noFill/>
          <a:ln cap="flat" cmpd="sng" w="9525">
            <a:solidFill>
              <a:srgbClr val="999999"/>
            </a:solidFill>
            <a:prstDash val="solid"/>
            <a:round/>
            <a:headEnd len="med" w="med" type="none"/>
            <a:tailEnd len="med" w="med" type="none"/>
          </a:ln>
        </p:spPr>
      </p:cxnSp>
      <p:pic>
        <p:nvPicPr>
          <p:cNvPr id="616" name="Google Shape;616;p53"/>
          <p:cNvPicPr preferRelativeResize="0"/>
          <p:nvPr/>
        </p:nvPicPr>
        <p:blipFill>
          <a:blip r:embed="rId6">
            <a:alphaModFix/>
          </a:blip>
          <a:stretch>
            <a:fillRect/>
          </a:stretch>
        </p:blipFill>
        <p:spPr>
          <a:xfrm>
            <a:off x="7147750" y="2539150"/>
            <a:ext cx="597374" cy="643425"/>
          </a:xfrm>
          <a:prstGeom prst="rect">
            <a:avLst/>
          </a:prstGeom>
          <a:noFill/>
          <a:ln>
            <a:noFill/>
          </a:ln>
        </p:spPr>
      </p:pic>
      <p:grpSp>
        <p:nvGrpSpPr>
          <p:cNvPr id="617" name="Google Shape;617;p53"/>
          <p:cNvGrpSpPr/>
          <p:nvPr/>
        </p:nvGrpSpPr>
        <p:grpSpPr>
          <a:xfrm>
            <a:off x="6244025" y="3597750"/>
            <a:ext cx="1688700" cy="734700"/>
            <a:chOff x="6244025" y="3673950"/>
            <a:chExt cx="1688700" cy="734700"/>
          </a:xfrm>
        </p:grpSpPr>
        <p:sp>
          <p:nvSpPr>
            <p:cNvPr id="618" name="Google Shape;618;p53"/>
            <p:cNvSpPr/>
            <p:nvPr/>
          </p:nvSpPr>
          <p:spPr>
            <a:xfrm>
              <a:off x="6244025" y="3673950"/>
              <a:ext cx="1688700" cy="734700"/>
            </a:xfrm>
            <a:prstGeom prst="rect">
              <a:avLst/>
            </a:prstGeom>
            <a:solidFill>
              <a:srgbClr val="666666"/>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DISTRIBUTED STORAGE</a:t>
              </a:r>
              <a:endParaRPr b="1">
                <a:solidFill>
                  <a:srgbClr val="F3F3F3"/>
                </a:solidFill>
              </a:endParaRPr>
            </a:p>
          </p:txBody>
        </p:sp>
        <p:pic>
          <p:nvPicPr>
            <p:cNvPr id="619" name="Google Shape;619;p53"/>
            <p:cNvPicPr preferRelativeResize="0"/>
            <p:nvPr/>
          </p:nvPicPr>
          <p:blipFill>
            <a:blip r:embed="rId5">
              <a:alphaModFix/>
            </a:blip>
            <a:stretch>
              <a:fillRect/>
            </a:stretch>
          </p:blipFill>
          <p:spPr>
            <a:xfrm>
              <a:off x="6453157" y="3803082"/>
              <a:ext cx="226545" cy="299084"/>
            </a:xfrm>
            <a:prstGeom prst="rect">
              <a:avLst/>
            </a:prstGeom>
            <a:noFill/>
            <a:ln>
              <a:noFill/>
            </a:ln>
          </p:spPr>
        </p:pic>
        <p:pic>
          <p:nvPicPr>
            <p:cNvPr id="620" name="Google Shape;620;p53"/>
            <p:cNvPicPr preferRelativeResize="0"/>
            <p:nvPr/>
          </p:nvPicPr>
          <p:blipFill>
            <a:blip r:embed="rId5">
              <a:alphaModFix/>
            </a:blip>
            <a:stretch>
              <a:fillRect/>
            </a:stretch>
          </p:blipFill>
          <p:spPr>
            <a:xfrm>
              <a:off x="6948103" y="3803082"/>
              <a:ext cx="226545" cy="299084"/>
            </a:xfrm>
            <a:prstGeom prst="rect">
              <a:avLst/>
            </a:prstGeom>
            <a:noFill/>
            <a:ln>
              <a:noFill/>
            </a:ln>
          </p:spPr>
        </p:pic>
        <p:pic>
          <p:nvPicPr>
            <p:cNvPr id="621" name="Google Shape;621;p53"/>
            <p:cNvPicPr preferRelativeResize="0"/>
            <p:nvPr/>
          </p:nvPicPr>
          <p:blipFill>
            <a:blip r:embed="rId5">
              <a:alphaModFix/>
            </a:blip>
            <a:stretch>
              <a:fillRect/>
            </a:stretch>
          </p:blipFill>
          <p:spPr>
            <a:xfrm>
              <a:off x="7443049" y="3803082"/>
              <a:ext cx="226545" cy="299084"/>
            </a:xfrm>
            <a:prstGeom prst="rect">
              <a:avLst/>
            </a:prstGeom>
            <a:noFill/>
            <a:ln>
              <a:noFill/>
            </a:ln>
          </p:spPr>
        </p:pic>
      </p:grpSp>
      <p:cxnSp>
        <p:nvCxnSpPr>
          <p:cNvPr id="622" name="Google Shape;622;p53"/>
          <p:cNvCxnSpPr>
            <a:stCxn id="603" idx="2"/>
            <a:endCxn id="609" idx="0"/>
          </p:cNvCxnSpPr>
          <p:nvPr/>
        </p:nvCxnSpPr>
        <p:spPr>
          <a:xfrm rot="5400000">
            <a:off x="5741973" y="2779859"/>
            <a:ext cx="414300" cy="1221600"/>
          </a:xfrm>
          <a:prstGeom prst="bentConnector3">
            <a:avLst>
              <a:gd fmla="val 49993" name="adj1"/>
            </a:avLst>
          </a:prstGeom>
          <a:noFill/>
          <a:ln cap="flat" cmpd="sng" w="9525">
            <a:solidFill>
              <a:srgbClr val="999999"/>
            </a:solidFill>
            <a:prstDash val="solid"/>
            <a:round/>
            <a:headEnd len="med" w="med" type="none"/>
            <a:tailEnd len="med" w="med" type="none"/>
          </a:ln>
        </p:spPr>
      </p:cxnSp>
      <p:cxnSp>
        <p:nvCxnSpPr>
          <p:cNvPr id="623" name="Google Shape;623;p53"/>
          <p:cNvCxnSpPr>
            <a:stCxn id="599" idx="2"/>
            <a:endCxn id="618" idx="0"/>
          </p:cNvCxnSpPr>
          <p:nvPr/>
        </p:nvCxnSpPr>
        <p:spPr>
          <a:xfrm flipH="1" rot="-5400000">
            <a:off x="6271475" y="2781059"/>
            <a:ext cx="414300" cy="1219200"/>
          </a:xfrm>
          <a:prstGeom prst="bentConnector3">
            <a:avLst>
              <a:gd fmla="val 49993" name="adj1"/>
            </a:avLst>
          </a:prstGeom>
          <a:noFill/>
          <a:ln cap="flat" cmpd="sng" w="9525">
            <a:solidFill>
              <a:srgbClr val="999999"/>
            </a:solidFill>
            <a:prstDash val="solid"/>
            <a:round/>
            <a:headEnd len="med" w="med" type="none"/>
            <a:tailEnd len="med" w="med" type="none"/>
          </a:ln>
        </p:spPr>
      </p:cxnSp>
      <p:grpSp>
        <p:nvGrpSpPr>
          <p:cNvPr id="624" name="Google Shape;624;p53"/>
          <p:cNvGrpSpPr/>
          <p:nvPr/>
        </p:nvGrpSpPr>
        <p:grpSpPr>
          <a:xfrm>
            <a:off x="4493800" y="1400825"/>
            <a:ext cx="3438900" cy="734700"/>
            <a:chOff x="4493800" y="1324625"/>
            <a:chExt cx="3438900" cy="734700"/>
          </a:xfrm>
        </p:grpSpPr>
        <p:sp>
          <p:nvSpPr>
            <p:cNvPr id="625" name="Google Shape;625;p53"/>
            <p:cNvSpPr/>
            <p:nvPr/>
          </p:nvSpPr>
          <p:spPr>
            <a:xfrm>
              <a:off x="4493800" y="1324625"/>
              <a:ext cx="3438900" cy="734700"/>
            </a:xfrm>
            <a:prstGeom prst="rect">
              <a:avLst/>
            </a:prstGeom>
            <a:solidFill>
              <a:srgbClr val="6666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BUILD WORKERS</a:t>
              </a:r>
              <a:endParaRPr b="1" sz="800">
                <a:solidFill>
                  <a:srgbClr val="F3F3F3"/>
                </a:solidFill>
                <a:latin typeface="Overpass"/>
                <a:ea typeface="Overpass"/>
                <a:cs typeface="Overpass"/>
                <a:sym typeface="Overpass"/>
              </a:endParaRPr>
            </a:p>
          </p:txBody>
        </p:sp>
        <p:pic>
          <p:nvPicPr>
            <p:cNvPr id="626" name="Google Shape;626;p53"/>
            <p:cNvPicPr preferRelativeResize="0"/>
            <p:nvPr/>
          </p:nvPicPr>
          <p:blipFill>
            <a:blip r:embed="rId7">
              <a:alphaModFix/>
            </a:blip>
            <a:stretch>
              <a:fillRect/>
            </a:stretch>
          </p:blipFill>
          <p:spPr>
            <a:xfrm>
              <a:off x="6351717" y="1644719"/>
              <a:ext cx="221950" cy="299100"/>
            </a:xfrm>
            <a:prstGeom prst="rect">
              <a:avLst/>
            </a:prstGeom>
            <a:noFill/>
            <a:ln>
              <a:noFill/>
            </a:ln>
          </p:spPr>
        </p:pic>
        <p:pic>
          <p:nvPicPr>
            <p:cNvPr id="627" name="Google Shape;627;p53"/>
            <p:cNvPicPr preferRelativeResize="0"/>
            <p:nvPr/>
          </p:nvPicPr>
          <p:blipFill>
            <a:blip r:embed="rId7">
              <a:alphaModFix/>
            </a:blip>
            <a:stretch>
              <a:fillRect/>
            </a:stretch>
          </p:blipFill>
          <p:spPr>
            <a:xfrm>
              <a:off x="5328201" y="1644719"/>
              <a:ext cx="221950" cy="299100"/>
            </a:xfrm>
            <a:prstGeom prst="rect">
              <a:avLst/>
            </a:prstGeom>
            <a:noFill/>
            <a:ln>
              <a:noFill/>
            </a:ln>
          </p:spPr>
        </p:pic>
        <p:pic>
          <p:nvPicPr>
            <p:cNvPr id="628" name="Google Shape;628;p53"/>
            <p:cNvPicPr preferRelativeResize="0"/>
            <p:nvPr/>
          </p:nvPicPr>
          <p:blipFill>
            <a:blip r:embed="rId7">
              <a:alphaModFix/>
            </a:blip>
            <a:stretch>
              <a:fillRect/>
            </a:stretch>
          </p:blipFill>
          <p:spPr>
            <a:xfrm>
              <a:off x="4816443" y="1644719"/>
              <a:ext cx="221950" cy="299100"/>
            </a:xfrm>
            <a:prstGeom prst="rect">
              <a:avLst/>
            </a:prstGeom>
            <a:noFill/>
            <a:ln>
              <a:noFill/>
            </a:ln>
          </p:spPr>
        </p:pic>
        <p:pic>
          <p:nvPicPr>
            <p:cNvPr id="629" name="Google Shape;629;p53"/>
            <p:cNvPicPr preferRelativeResize="0"/>
            <p:nvPr/>
          </p:nvPicPr>
          <p:blipFill>
            <a:blip r:embed="rId7">
              <a:alphaModFix/>
            </a:blip>
            <a:stretch>
              <a:fillRect/>
            </a:stretch>
          </p:blipFill>
          <p:spPr>
            <a:xfrm>
              <a:off x="7375232" y="1644719"/>
              <a:ext cx="221950" cy="299100"/>
            </a:xfrm>
            <a:prstGeom prst="rect">
              <a:avLst/>
            </a:prstGeom>
            <a:noFill/>
            <a:ln>
              <a:noFill/>
            </a:ln>
          </p:spPr>
        </p:pic>
        <p:pic>
          <p:nvPicPr>
            <p:cNvPr id="630" name="Google Shape;630;p53"/>
            <p:cNvPicPr preferRelativeResize="0"/>
            <p:nvPr/>
          </p:nvPicPr>
          <p:blipFill>
            <a:blip r:embed="rId7">
              <a:alphaModFix/>
            </a:blip>
            <a:stretch>
              <a:fillRect/>
            </a:stretch>
          </p:blipFill>
          <p:spPr>
            <a:xfrm>
              <a:off x="6863475" y="1644719"/>
              <a:ext cx="221950" cy="299100"/>
            </a:xfrm>
            <a:prstGeom prst="rect">
              <a:avLst/>
            </a:prstGeom>
            <a:noFill/>
            <a:ln>
              <a:noFill/>
            </a:ln>
          </p:spPr>
        </p:pic>
        <p:pic>
          <p:nvPicPr>
            <p:cNvPr id="631" name="Google Shape;631;p53"/>
            <p:cNvPicPr preferRelativeResize="0"/>
            <p:nvPr/>
          </p:nvPicPr>
          <p:blipFill>
            <a:blip r:embed="rId7">
              <a:alphaModFix/>
            </a:blip>
            <a:stretch>
              <a:fillRect/>
            </a:stretch>
          </p:blipFill>
          <p:spPr>
            <a:xfrm>
              <a:off x="5839959" y="1644719"/>
              <a:ext cx="221950" cy="299100"/>
            </a:xfrm>
            <a:prstGeom prst="rect">
              <a:avLst/>
            </a:prstGeom>
            <a:noFill/>
            <a:ln>
              <a:noFill/>
            </a:ln>
          </p:spPr>
        </p:pic>
      </p:grpSp>
      <p:cxnSp>
        <p:nvCxnSpPr>
          <p:cNvPr id="632" name="Google Shape;632;p53"/>
          <p:cNvCxnSpPr>
            <a:stCxn id="597" idx="0"/>
            <a:endCxn id="625" idx="2"/>
          </p:cNvCxnSpPr>
          <p:nvPr/>
        </p:nvCxnSpPr>
        <p:spPr>
          <a:xfrm rot="-5400000">
            <a:off x="5833921" y="2170673"/>
            <a:ext cx="414300" cy="344100"/>
          </a:xfrm>
          <a:prstGeom prst="bentConnector3">
            <a:avLst>
              <a:gd fmla="val 50006" name="adj1"/>
            </a:avLst>
          </a:prstGeom>
          <a:noFill/>
          <a:ln cap="flat" cmpd="sng" w="9525">
            <a:solidFill>
              <a:srgbClr val="999999"/>
            </a:solidFill>
            <a:prstDash val="solid"/>
            <a:round/>
            <a:headEnd len="med" w="med" type="none"/>
            <a:tailEnd len="med" w="med" type="none"/>
          </a:ln>
        </p:spPr>
      </p:cxnSp>
      <p:cxnSp>
        <p:nvCxnSpPr>
          <p:cNvPr id="633" name="Google Shape;633;p53"/>
          <p:cNvCxnSpPr>
            <a:stCxn id="601" idx="0"/>
            <a:endCxn id="625" idx="2"/>
          </p:cNvCxnSpPr>
          <p:nvPr/>
        </p:nvCxnSpPr>
        <p:spPr>
          <a:xfrm flipH="1" rot="5400000">
            <a:off x="6179369" y="2169323"/>
            <a:ext cx="414300" cy="346800"/>
          </a:xfrm>
          <a:prstGeom prst="bentConnector3">
            <a:avLst>
              <a:gd fmla="val 50006" name="adj1"/>
            </a:avLst>
          </a:prstGeom>
          <a:noFill/>
          <a:ln cap="flat" cmpd="sng" w="9525">
            <a:solidFill>
              <a:srgbClr val="999999"/>
            </a:solidFill>
            <a:prstDash val="solid"/>
            <a:round/>
            <a:headEnd len="med" w="med" type="none"/>
            <a:tailEnd len="med" w="med" type="none"/>
          </a:ln>
        </p:spPr>
      </p:cxnSp>
      <p:pic>
        <p:nvPicPr>
          <p:cNvPr id="634" name="Google Shape;634;p53"/>
          <p:cNvPicPr preferRelativeResize="0"/>
          <p:nvPr/>
        </p:nvPicPr>
        <p:blipFill>
          <a:blip r:embed="rId8">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5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Getting Images into QUAY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55"/>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Getting</a:t>
            </a:r>
            <a:r>
              <a:rPr lang="en">
                <a:solidFill>
                  <a:schemeClr val="dk1"/>
                </a:solidFill>
              </a:rPr>
              <a:t> Images into Quay Registry</a:t>
            </a:r>
            <a:endParaRPr/>
          </a:p>
        </p:txBody>
      </p:sp>
      <p:sp>
        <p:nvSpPr>
          <p:cNvPr id="645" name="Google Shape;645;p55"/>
          <p:cNvSpPr txBox="1"/>
          <p:nvPr>
            <p:ph idx="1" type="body"/>
          </p:nvPr>
        </p:nvSpPr>
        <p:spPr>
          <a:xfrm>
            <a:off x="457200" y="1096025"/>
            <a:ext cx="4761900" cy="3304500"/>
          </a:xfrm>
          <a:prstGeom prst="rect">
            <a:avLst/>
          </a:prstGeom>
        </p:spPr>
        <p:txBody>
          <a:bodyPr anchorCtr="0" anchor="t" bIns="91425" lIns="91425" spcFirstLastPara="1" rIns="91425" wrap="square" tIns="91425">
            <a:noAutofit/>
          </a:bodyPr>
          <a:lstStyle/>
          <a:p>
            <a:pPr indent="-342900" lvl="0" marL="457200" rtl="0" algn="l">
              <a:spcBef>
                <a:spcPts val="240"/>
              </a:spcBef>
              <a:spcAft>
                <a:spcPts val="0"/>
              </a:spcAft>
              <a:buClr>
                <a:schemeClr val="dk1"/>
              </a:buClr>
              <a:buSzPts val="1800"/>
              <a:buChar char="•"/>
            </a:pPr>
            <a:r>
              <a:rPr lang="en">
                <a:solidFill>
                  <a:schemeClr val="dk1"/>
                </a:solidFill>
              </a:rPr>
              <a:t>Multiple ways to get images into Quay</a:t>
            </a:r>
            <a:endParaRPr>
              <a:solidFill>
                <a:schemeClr val="dk1"/>
              </a:solidFill>
            </a:endParaRPr>
          </a:p>
          <a:p>
            <a:pPr indent="-330200" lvl="1" marL="914400" rtl="0" algn="l">
              <a:spcBef>
                <a:spcPts val="1000"/>
              </a:spcBef>
              <a:spcAft>
                <a:spcPts val="0"/>
              </a:spcAft>
              <a:buClr>
                <a:schemeClr val="dk1"/>
              </a:buClr>
              <a:buSzPts val="1600"/>
              <a:buChar char="•"/>
            </a:pPr>
            <a:r>
              <a:rPr lang="en">
                <a:solidFill>
                  <a:schemeClr val="dk1"/>
                </a:solidFill>
              </a:rPr>
              <a:t>Push images to Quay</a:t>
            </a:r>
            <a:endParaRPr>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Quay builders</a:t>
            </a:r>
            <a:endParaRPr>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Repository mirroring (coming soon)</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Any </a:t>
            </a:r>
            <a:r>
              <a:rPr lang="en">
                <a:solidFill>
                  <a:schemeClr val="dk1"/>
                </a:solidFill>
              </a:rPr>
              <a:t>compliant</a:t>
            </a:r>
            <a:r>
              <a:rPr lang="en">
                <a:solidFill>
                  <a:schemeClr val="dk1"/>
                </a:solidFill>
              </a:rPr>
              <a:t> Docker client can push images into Quay</a:t>
            </a:r>
            <a:endParaRPr>
              <a:solidFill>
                <a:schemeClr val="dk1"/>
              </a:solidFill>
            </a:endParaRPr>
          </a:p>
          <a:p>
            <a:pPr indent="-330200" lvl="1" marL="914400" rtl="0" algn="l">
              <a:lnSpc>
                <a:spcPct val="115000"/>
              </a:lnSpc>
              <a:spcBef>
                <a:spcPts val="1000"/>
              </a:spcBef>
              <a:spcAft>
                <a:spcPts val="0"/>
              </a:spcAft>
              <a:buClr>
                <a:schemeClr val="dk1"/>
              </a:buClr>
              <a:buSzPts val="1600"/>
              <a:buChar char="•"/>
            </a:pPr>
            <a:r>
              <a:rPr lang="en">
                <a:solidFill>
                  <a:schemeClr val="dk1"/>
                </a:solidFill>
              </a:rPr>
              <a:t>OpenShift build config</a:t>
            </a:r>
            <a:endParaRPr>
              <a:solidFill>
                <a:schemeClr val="dk1"/>
              </a:solidFill>
            </a:endParaRPr>
          </a:p>
          <a:p>
            <a:pPr indent="-330200" lvl="1" marL="914400" rtl="0" algn="l">
              <a:lnSpc>
                <a:spcPct val="115000"/>
              </a:lnSpc>
              <a:spcBef>
                <a:spcPts val="0"/>
              </a:spcBef>
              <a:spcAft>
                <a:spcPts val="0"/>
              </a:spcAft>
              <a:buClr>
                <a:schemeClr val="dk1"/>
              </a:buClr>
              <a:buSzPts val="1600"/>
              <a:buChar char="•"/>
            </a:pPr>
            <a:r>
              <a:rPr lang="en">
                <a:solidFill>
                  <a:schemeClr val="dk1"/>
                </a:solidFill>
              </a:rPr>
              <a:t>Docker CLI</a:t>
            </a:r>
            <a:endParaRPr>
              <a:solidFill>
                <a:schemeClr val="dk1"/>
              </a:solidFill>
            </a:endParaRPr>
          </a:p>
          <a:p>
            <a:pPr indent="-330200" lvl="1" marL="914400" rtl="0" algn="l">
              <a:lnSpc>
                <a:spcPct val="115000"/>
              </a:lnSpc>
              <a:spcBef>
                <a:spcPts val="0"/>
              </a:spcBef>
              <a:spcAft>
                <a:spcPts val="0"/>
              </a:spcAft>
              <a:buClr>
                <a:schemeClr val="dk1"/>
              </a:buClr>
              <a:buSzPts val="1600"/>
              <a:buChar char="•"/>
            </a:pPr>
            <a:r>
              <a:rPr lang="en">
                <a:solidFill>
                  <a:schemeClr val="dk1"/>
                </a:solidFill>
              </a:rPr>
              <a:t>Skopeo (recommended)</a:t>
            </a:r>
            <a:endParaRPr>
              <a:solidFill>
                <a:schemeClr val="dk1"/>
              </a:solidFill>
            </a:endParaRPr>
          </a:p>
        </p:txBody>
      </p:sp>
      <p:sp>
        <p:nvSpPr>
          <p:cNvPr id="646" name="Google Shape;646;p55"/>
          <p:cNvSpPr/>
          <p:nvPr/>
        </p:nvSpPr>
        <p:spPr>
          <a:xfrm>
            <a:off x="5915129" y="1673950"/>
            <a:ext cx="2194500" cy="7704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QUAY</a:t>
            </a:r>
            <a:endParaRPr>
              <a:solidFill>
                <a:srgbClr val="FFFFFF"/>
              </a:solidFill>
              <a:latin typeface="Overpass"/>
              <a:ea typeface="Overpass"/>
              <a:cs typeface="Overpass"/>
              <a:sym typeface="Overpass"/>
            </a:endParaRPr>
          </a:p>
        </p:txBody>
      </p:sp>
      <p:sp>
        <p:nvSpPr>
          <p:cNvPr id="647" name="Google Shape;647;p55"/>
          <p:cNvSpPr txBox="1"/>
          <p:nvPr/>
        </p:nvSpPr>
        <p:spPr>
          <a:xfrm>
            <a:off x="5875303" y="3886209"/>
            <a:ext cx="765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DOCKER</a:t>
            </a:r>
            <a:br>
              <a:rPr lang="en" sz="900">
                <a:latin typeface="Overpass"/>
                <a:ea typeface="Overpass"/>
                <a:cs typeface="Overpass"/>
                <a:sym typeface="Overpass"/>
              </a:rPr>
            </a:br>
            <a:r>
              <a:rPr lang="en" sz="900">
                <a:latin typeface="Overpass"/>
                <a:ea typeface="Overpass"/>
                <a:cs typeface="Overpass"/>
                <a:sym typeface="Overpass"/>
              </a:rPr>
              <a:t>CLIENT</a:t>
            </a:r>
            <a:endParaRPr sz="900">
              <a:latin typeface="Overpass"/>
              <a:ea typeface="Overpass"/>
              <a:cs typeface="Overpass"/>
              <a:sym typeface="Overpass"/>
            </a:endParaRPr>
          </a:p>
        </p:txBody>
      </p:sp>
      <p:cxnSp>
        <p:nvCxnSpPr>
          <p:cNvPr id="648" name="Google Shape;648;p55"/>
          <p:cNvCxnSpPr/>
          <p:nvPr/>
        </p:nvCxnSpPr>
        <p:spPr>
          <a:xfrm rot="10800000">
            <a:off x="6246964" y="2474964"/>
            <a:ext cx="0" cy="962400"/>
          </a:xfrm>
          <a:prstGeom prst="straightConnector1">
            <a:avLst/>
          </a:prstGeom>
          <a:noFill/>
          <a:ln cap="flat" cmpd="sng" w="9525">
            <a:solidFill>
              <a:schemeClr val="dk2"/>
            </a:solidFill>
            <a:prstDash val="solid"/>
            <a:round/>
            <a:headEnd len="med" w="med" type="none"/>
            <a:tailEnd len="med" w="med" type="triangle"/>
          </a:ln>
        </p:spPr>
      </p:cxnSp>
      <p:sp>
        <p:nvSpPr>
          <p:cNvPr id="649" name="Google Shape;649;p55"/>
          <p:cNvSpPr txBox="1"/>
          <p:nvPr/>
        </p:nvSpPr>
        <p:spPr>
          <a:xfrm>
            <a:off x="5951587" y="2828672"/>
            <a:ext cx="6108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highlight>
                  <a:srgbClr val="F1F1F1"/>
                </a:highlight>
                <a:latin typeface="Overpass"/>
                <a:ea typeface="Overpass"/>
                <a:cs typeface="Overpass"/>
                <a:sym typeface="Overpass"/>
              </a:rPr>
              <a:t>push</a:t>
            </a:r>
            <a:endParaRPr sz="1000">
              <a:highlight>
                <a:srgbClr val="F1F1F1"/>
              </a:highlight>
              <a:latin typeface="Overpass"/>
              <a:ea typeface="Overpass"/>
              <a:cs typeface="Overpass"/>
              <a:sym typeface="Overpass"/>
            </a:endParaRPr>
          </a:p>
        </p:txBody>
      </p:sp>
      <p:cxnSp>
        <p:nvCxnSpPr>
          <p:cNvPr id="650" name="Google Shape;650;p55"/>
          <p:cNvCxnSpPr/>
          <p:nvPr/>
        </p:nvCxnSpPr>
        <p:spPr>
          <a:xfrm rot="10800000">
            <a:off x="7042896" y="2484656"/>
            <a:ext cx="0" cy="962400"/>
          </a:xfrm>
          <a:prstGeom prst="straightConnector1">
            <a:avLst/>
          </a:prstGeom>
          <a:noFill/>
          <a:ln cap="flat" cmpd="sng" w="9525">
            <a:solidFill>
              <a:schemeClr val="dk2"/>
            </a:solidFill>
            <a:prstDash val="solid"/>
            <a:round/>
            <a:headEnd len="med" w="med" type="none"/>
            <a:tailEnd len="med" w="med" type="triangle"/>
          </a:ln>
        </p:spPr>
      </p:cxnSp>
      <p:cxnSp>
        <p:nvCxnSpPr>
          <p:cNvPr id="651" name="Google Shape;651;p55"/>
          <p:cNvCxnSpPr/>
          <p:nvPr/>
        </p:nvCxnSpPr>
        <p:spPr>
          <a:xfrm rot="10800000">
            <a:off x="7838828" y="2484656"/>
            <a:ext cx="0" cy="962400"/>
          </a:xfrm>
          <a:prstGeom prst="straightConnector1">
            <a:avLst/>
          </a:prstGeom>
          <a:noFill/>
          <a:ln cap="flat" cmpd="sng" w="9525">
            <a:solidFill>
              <a:schemeClr val="dk2"/>
            </a:solidFill>
            <a:prstDash val="solid"/>
            <a:round/>
            <a:headEnd len="med" w="med" type="none"/>
            <a:tailEnd len="med" w="med" type="triangle"/>
          </a:ln>
        </p:spPr>
      </p:cxnSp>
      <p:pic>
        <p:nvPicPr>
          <p:cNvPr id="652" name="Google Shape;652;p55"/>
          <p:cNvPicPr preferRelativeResize="0"/>
          <p:nvPr/>
        </p:nvPicPr>
        <p:blipFill>
          <a:blip r:embed="rId3">
            <a:alphaModFix/>
          </a:blip>
          <a:stretch>
            <a:fillRect/>
          </a:stretch>
        </p:blipFill>
        <p:spPr>
          <a:xfrm>
            <a:off x="6932022" y="3519393"/>
            <a:ext cx="229535" cy="380207"/>
          </a:xfrm>
          <a:prstGeom prst="rect">
            <a:avLst/>
          </a:prstGeom>
          <a:noFill/>
          <a:ln>
            <a:noFill/>
          </a:ln>
        </p:spPr>
      </p:pic>
      <p:pic>
        <p:nvPicPr>
          <p:cNvPr id="653" name="Google Shape;653;p55"/>
          <p:cNvPicPr preferRelativeResize="0"/>
          <p:nvPr/>
        </p:nvPicPr>
        <p:blipFill>
          <a:blip r:embed="rId4">
            <a:alphaModFix/>
          </a:blip>
          <a:stretch>
            <a:fillRect/>
          </a:stretch>
        </p:blipFill>
        <p:spPr>
          <a:xfrm>
            <a:off x="6073998" y="3525801"/>
            <a:ext cx="345934" cy="345932"/>
          </a:xfrm>
          <a:prstGeom prst="rect">
            <a:avLst/>
          </a:prstGeom>
          <a:noFill/>
          <a:ln>
            <a:noFill/>
          </a:ln>
        </p:spPr>
      </p:pic>
      <p:sp>
        <p:nvSpPr>
          <p:cNvPr id="654" name="Google Shape;654;p55"/>
          <p:cNvSpPr txBox="1"/>
          <p:nvPr/>
        </p:nvSpPr>
        <p:spPr>
          <a:xfrm>
            <a:off x="6609668" y="3886209"/>
            <a:ext cx="8832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QUAY BUILDER</a:t>
            </a:r>
            <a:endParaRPr sz="900">
              <a:latin typeface="Overpass"/>
              <a:ea typeface="Overpass"/>
              <a:cs typeface="Overpass"/>
              <a:sym typeface="Overpass"/>
            </a:endParaRPr>
          </a:p>
        </p:txBody>
      </p:sp>
      <p:sp>
        <p:nvSpPr>
          <p:cNvPr id="655" name="Google Shape;655;p55"/>
          <p:cNvSpPr txBox="1"/>
          <p:nvPr/>
        </p:nvSpPr>
        <p:spPr>
          <a:xfrm>
            <a:off x="6747519" y="2828672"/>
            <a:ext cx="6108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highlight>
                  <a:srgbClr val="F1F1F1"/>
                </a:highlight>
                <a:latin typeface="Overpass"/>
                <a:ea typeface="Overpass"/>
                <a:cs typeface="Overpass"/>
                <a:sym typeface="Overpass"/>
              </a:rPr>
              <a:t>push</a:t>
            </a:r>
            <a:endParaRPr sz="1000">
              <a:highlight>
                <a:srgbClr val="F1F1F1"/>
              </a:highlight>
              <a:latin typeface="Overpass"/>
              <a:ea typeface="Overpass"/>
              <a:cs typeface="Overpass"/>
              <a:sym typeface="Overpass"/>
            </a:endParaRPr>
          </a:p>
        </p:txBody>
      </p:sp>
      <p:sp>
        <p:nvSpPr>
          <p:cNvPr id="656" name="Google Shape;656;p55"/>
          <p:cNvSpPr txBox="1"/>
          <p:nvPr/>
        </p:nvSpPr>
        <p:spPr>
          <a:xfrm>
            <a:off x="7465978" y="2828672"/>
            <a:ext cx="7656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highlight>
                  <a:srgbClr val="F1F1F1"/>
                </a:highlight>
                <a:latin typeface="Overpass"/>
                <a:ea typeface="Overpass"/>
                <a:cs typeface="Overpass"/>
                <a:sym typeface="Overpass"/>
              </a:rPr>
              <a:t>mirror</a:t>
            </a:r>
            <a:endParaRPr sz="1000">
              <a:highlight>
                <a:srgbClr val="F1F1F1"/>
              </a:highlight>
              <a:latin typeface="Overpass"/>
              <a:ea typeface="Overpass"/>
              <a:cs typeface="Overpass"/>
              <a:sym typeface="Overpass"/>
            </a:endParaRPr>
          </a:p>
        </p:txBody>
      </p:sp>
      <p:pic>
        <p:nvPicPr>
          <p:cNvPr id="657" name="Google Shape;657;p55"/>
          <p:cNvPicPr preferRelativeResize="0"/>
          <p:nvPr/>
        </p:nvPicPr>
        <p:blipFill>
          <a:blip r:embed="rId5">
            <a:alphaModFix/>
          </a:blip>
          <a:stretch>
            <a:fillRect/>
          </a:stretch>
        </p:blipFill>
        <p:spPr>
          <a:xfrm>
            <a:off x="7684350" y="3512425"/>
            <a:ext cx="297650" cy="392925"/>
          </a:xfrm>
          <a:prstGeom prst="rect">
            <a:avLst/>
          </a:prstGeom>
          <a:noFill/>
          <a:ln>
            <a:noFill/>
          </a:ln>
        </p:spPr>
      </p:pic>
      <p:sp>
        <p:nvSpPr>
          <p:cNvPr id="658" name="Google Shape;658;p55"/>
          <p:cNvSpPr txBox="1"/>
          <p:nvPr/>
        </p:nvSpPr>
        <p:spPr>
          <a:xfrm>
            <a:off x="7405600" y="3886209"/>
            <a:ext cx="8832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EXTERNAL REGISTRY</a:t>
            </a:r>
            <a:endParaRPr sz="900">
              <a:latin typeface="Overpass"/>
              <a:ea typeface="Overpass"/>
              <a:cs typeface="Overpass"/>
              <a:sym typeface="Overpass"/>
            </a:endParaRPr>
          </a:p>
        </p:txBody>
      </p:sp>
      <p:pic>
        <p:nvPicPr>
          <p:cNvPr id="659" name="Google Shape;659;p55"/>
          <p:cNvPicPr preferRelativeResize="0"/>
          <p:nvPr/>
        </p:nvPicPr>
        <p:blipFill>
          <a:blip r:embed="rId6">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5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REPLICATION and HA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57"/>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Quay Geo-Replication </a:t>
            </a:r>
            <a:endParaRPr/>
          </a:p>
        </p:txBody>
      </p:sp>
      <p:sp>
        <p:nvSpPr>
          <p:cNvPr id="670" name="Google Shape;670;p57"/>
          <p:cNvSpPr txBox="1"/>
          <p:nvPr/>
        </p:nvSpPr>
        <p:spPr>
          <a:xfrm>
            <a:off x="311700" y="1058000"/>
            <a:ext cx="393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t/>
            </a:r>
            <a:endParaRPr b="1">
              <a:latin typeface="Overpass"/>
              <a:ea typeface="Overpass"/>
              <a:cs typeface="Overpass"/>
              <a:sym typeface="Overpass"/>
            </a:endParaRPr>
          </a:p>
          <a:p>
            <a:pPr indent="0" lvl="0" marL="0" rtl="0" algn="l">
              <a:lnSpc>
                <a:spcPct val="115000"/>
              </a:lnSpc>
              <a:spcBef>
                <a:spcPts val="600"/>
              </a:spcBef>
              <a:spcAft>
                <a:spcPts val="0"/>
              </a:spcAft>
              <a:buNone/>
            </a:pPr>
            <a:r>
              <a:rPr b="1" lang="en">
                <a:latin typeface="Overpass"/>
                <a:ea typeface="Overpass"/>
                <a:cs typeface="Overpass"/>
                <a:sym typeface="Overpass"/>
              </a:rPr>
              <a:t>Description</a:t>
            </a:r>
            <a:r>
              <a:rPr lang="en">
                <a:latin typeface="Overpass"/>
                <a:ea typeface="Overpass"/>
                <a:cs typeface="Overpass"/>
                <a:sym typeface="Overpass"/>
              </a:rPr>
              <a:t>: </a:t>
            </a:r>
            <a:r>
              <a:rPr lang="en">
                <a:solidFill>
                  <a:schemeClr val="dk1"/>
                </a:solidFill>
                <a:latin typeface="Overpass"/>
                <a:ea typeface="Overpass"/>
                <a:cs typeface="Overpass"/>
                <a:sym typeface="Overpass"/>
              </a:rPr>
              <a:t>Geo-replication allows for a single globally-distributed Quay Enterprise to serve container images from localized storage</a:t>
            </a:r>
            <a:endParaRPr>
              <a:solidFill>
                <a:schemeClr val="dk1"/>
              </a:solidFill>
              <a:latin typeface="Overpass"/>
              <a:ea typeface="Overpass"/>
              <a:cs typeface="Overpass"/>
              <a:sym typeface="Overpass"/>
            </a:endParaRPr>
          </a:p>
          <a:p>
            <a:pPr indent="57150" lvl="0" marL="0" rtl="0" algn="l">
              <a:lnSpc>
                <a:spcPct val="115000"/>
              </a:lnSpc>
              <a:spcBef>
                <a:spcPts val="600"/>
              </a:spcBef>
              <a:spcAft>
                <a:spcPts val="0"/>
              </a:spcAft>
              <a:buNone/>
            </a:pPr>
            <a:r>
              <a:t/>
            </a:r>
            <a:endParaRPr>
              <a:latin typeface="Overpass"/>
              <a:ea typeface="Overpass"/>
              <a:cs typeface="Overpass"/>
              <a:sym typeface="Overpass"/>
            </a:endParaRPr>
          </a:p>
          <a:p>
            <a:pPr indent="0" lvl="0" marL="0" rtl="0" algn="l">
              <a:lnSpc>
                <a:spcPct val="115000"/>
              </a:lnSpc>
              <a:spcBef>
                <a:spcPts val="600"/>
              </a:spcBef>
              <a:spcAft>
                <a:spcPts val="0"/>
              </a:spcAft>
              <a:buNone/>
            </a:pPr>
            <a:r>
              <a:rPr b="1" lang="en">
                <a:solidFill>
                  <a:srgbClr val="000000"/>
                </a:solidFill>
                <a:latin typeface="Overpass"/>
                <a:ea typeface="Overpass"/>
                <a:cs typeface="Overpass"/>
                <a:sym typeface="Overpass"/>
              </a:rPr>
              <a:t>How it Works:</a:t>
            </a:r>
            <a:endParaRPr b="1">
              <a:solidFill>
                <a:srgbClr val="000000"/>
              </a:solidFill>
              <a:latin typeface="Overpass"/>
              <a:ea typeface="Overpass"/>
              <a:cs typeface="Overpass"/>
              <a:sym typeface="Overpass"/>
            </a:endParaRPr>
          </a:p>
          <a:p>
            <a:pPr indent="-317500" lvl="0" marL="457200" rtl="0" algn="l">
              <a:lnSpc>
                <a:spcPct val="115000"/>
              </a:lnSpc>
              <a:spcBef>
                <a:spcPts val="600"/>
              </a:spcBef>
              <a:spcAft>
                <a:spcPts val="0"/>
              </a:spcAft>
              <a:buClr>
                <a:srgbClr val="000000"/>
              </a:buClr>
              <a:buSzPts val="1400"/>
              <a:buFont typeface="Overpass"/>
              <a:buChar char="●"/>
            </a:pPr>
            <a:r>
              <a:rPr lang="en">
                <a:latin typeface="Overpass"/>
                <a:ea typeface="Overpass"/>
                <a:cs typeface="Overpass"/>
                <a:sym typeface="Overpass"/>
              </a:rPr>
              <a:t>Image data will be a</a:t>
            </a:r>
            <a:r>
              <a:rPr lang="en">
                <a:latin typeface="Overpass"/>
                <a:ea typeface="Overpass"/>
                <a:cs typeface="Overpass"/>
                <a:sym typeface="Overpass"/>
              </a:rPr>
              <a:t>synchronously</a:t>
            </a:r>
            <a:r>
              <a:rPr lang="en">
                <a:latin typeface="Overpass"/>
                <a:ea typeface="Overpass"/>
                <a:cs typeface="Overpass"/>
                <a:sym typeface="Overpass"/>
              </a:rPr>
              <a:t> replicated in the background to other storage engines</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By default all images are replicated to all storage engines configured</a:t>
            </a:r>
            <a:endParaRPr>
              <a:latin typeface="Overpass"/>
              <a:ea typeface="Overpass"/>
              <a:cs typeface="Overpass"/>
              <a:sym typeface="Overpass"/>
            </a:endParaRPr>
          </a:p>
          <a:p>
            <a:pPr indent="57150" lvl="0" marL="0" rtl="0" algn="l">
              <a:spcBef>
                <a:spcPts val="600"/>
              </a:spcBef>
              <a:spcAft>
                <a:spcPts val="0"/>
              </a:spcAft>
              <a:buNone/>
            </a:pPr>
            <a:r>
              <a:t/>
            </a:r>
            <a:endParaRPr sz="1100">
              <a:latin typeface="Overpass"/>
              <a:ea typeface="Overpass"/>
              <a:cs typeface="Overpass"/>
              <a:sym typeface="Overpass"/>
            </a:endParaRPr>
          </a:p>
        </p:txBody>
      </p:sp>
      <p:sp>
        <p:nvSpPr>
          <p:cNvPr id="671" name="Google Shape;671;p57"/>
          <p:cNvSpPr/>
          <p:nvPr/>
        </p:nvSpPr>
        <p:spPr>
          <a:xfrm>
            <a:off x="6210125" y="2323075"/>
            <a:ext cx="1027800" cy="178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7"/>
          <p:cNvSpPr txBox="1"/>
          <p:nvPr/>
        </p:nvSpPr>
        <p:spPr>
          <a:xfrm>
            <a:off x="6337502" y="1168596"/>
            <a:ext cx="7656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CLIENT</a:t>
            </a:r>
            <a:endParaRPr sz="800">
              <a:latin typeface="Overpass"/>
              <a:ea typeface="Overpass"/>
              <a:cs typeface="Overpass"/>
              <a:sym typeface="Overpass"/>
            </a:endParaRPr>
          </a:p>
        </p:txBody>
      </p:sp>
      <p:pic>
        <p:nvPicPr>
          <p:cNvPr id="673" name="Google Shape;673;p57"/>
          <p:cNvPicPr preferRelativeResize="0"/>
          <p:nvPr/>
        </p:nvPicPr>
        <p:blipFill>
          <a:blip r:embed="rId3">
            <a:alphaModFix/>
          </a:blip>
          <a:stretch>
            <a:fillRect/>
          </a:stretch>
        </p:blipFill>
        <p:spPr>
          <a:xfrm>
            <a:off x="6551073" y="1433601"/>
            <a:ext cx="345934" cy="345932"/>
          </a:xfrm>
          <a:prstGeom prst="rect">
            <a:avLst/>
          </a:prstGeom>
          <a:noFill/>
          <a:ln>
            <a:noFill/>
          </a:ln>
        </p:spPr>
      </p:pic>
      <p:sp>
        <p:nvSpPr>
          <p:cNvPr id="674" name="Google Shape;674;p57"/>
          <p:cNvSpPr/>
          <p:nvPr/>
        </p:nvSpPr>
        <p:spPr>
          <a:xfrm>
            <a:off x="6432400" y="2433225"/>
            <a:ext cx="583200" cy="3012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FE2F3"/>
                </a:solidFill>
                <a:latin typeface="Overpass"/>
                <a:ea typeface="Overpass"/>
                <a:cs typeface="Overpass"/>
                <a:sym typeface="Overpass"/>
              </a:rPr>
              <a:t>QUAY</a:t>
            </a:r>
            <a:endParaRPr b="1" sz="1000">
              <a:solidFill>
                <a:srgbClr val="CFE2F3"/>
              </a:solidFill>
              <a:latin typeface="Overpass"/>
              <a:ea typeface="Overpass"/>
              <a:cs typeface="Overpass"/>
              <a:sym typeface="Overpass"/>
            </a:endParaRPr>
          </a:p>
        </p:txBody>
      </p:sp>
      <p:cxnSp>
        <p:nvCxnSpPr>
          <p:cNvPr id="675" name="Google Shape;675;p57"/>
          <p:cNvCxnSpPr>
            <a:stCxn id="673" idx="2"/>
            <a:endCxn id="671" idx="0"/>
          </p:cNvCxnSpPr>
          <p:nvPr/>
        </p:nvCxnSpPr>
        <p:spPr>
          <a:xfrm>
            <a:off x="6724039" y="1779532"/>
            <a:ext cx="0" cy="543600"/>
          </a:xfrm>
          <a:prstGeom prst="straightConnector1">
            <a:avLst/>
          </a:prstGeom>
          <a:noFill/>
          <a:ln cap="flat" cmpd="sng" w="9525">
            <a:solidFill>
              <a:srgbClr val="666666"/>
            </a:solidFill>
            <a:prstDash val="solid"/>
            <a:round/>
            <a:headEnd len="med" w="med" type="none"/>
            <a:tailEnd len="med" w="med" type="triangle"/>
          </a:ln>
        </p:spPr>
      </p:cxnSp>
      <p:pic>
        <p:nvPicPr>
          <p:cNvPr id="676" name="Google Shape;676;p57"/>
          <p:cNvPicPr preferRelativeResize="0"/>
          <p:nvPr/>
        </p:nvPicPr>
        <p:blipFill>
          <a:blip r:embed="rId4">
            <a:alphaModFix/>
          </a:blip>
          <a:stretch>
            <a:fillRect/>
          </a:stretch>
        </p:blipFill>
        <p:spPr>
          <a:xfrm>
            <a:off x="6532750" y="3144525"/>
            <a:ext cx="382500" cy="488300"/>
          </a:xfrm>
          <a:prstGeom prst="rect">
            <a:avLst/>
          </a:prstGeom>
          <a:noFill/>
          <a:ln>
            <a:noFill/>
          </a:ln>
        </p:spPr>
      </p:pic>
      <p:sp>
        <p:nvSpPr>
          <p:cNvPr id="677" name="Google Shape;677;p57"/>
          <p:cNvSpPr txBox="1"/>
          <p:nvPr/>
        </p:nvSpPr>
        <p:spPr>
          <a:xfrm>
            <a:off x="6242857" y="3621413"/>
            <a:ext cx="9624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DISTRIBUTED STORAGE</a:t>
            </a:r>
            <a:endParaRPr sz="800">
              <a:latin typeface="Overpass"/>
              <a:ea typeface="Overpass"/>
              <a:cs typeface="Overpass"/>
              <a:sym typeface="Overpass"/>
            </a:endParaRPr>
          </a:p>
        </p:txBody>
      </p:sp>
      <p:cxnSp>
        <p:nvCxnSpPr>
          <p:cNvPr id="678" name="Google Shape;678;p57"/>
          <p:cNvCxnSpPr>
            <a:stCxn id="674" idx="2"/>
            <a:endCxn id="676" idx="0"/>
          </p:cNvCxnSpPr>
          <p:nvPr/>
        </p:nvCxnSpPr>
        <p:spPr>
          <a:xfrm>
            <a:off x="6724000" y="2734425"/>
            <a:ext cx="0" cy="410100"/>
          </a:xfrm>
          <a:prstGeom prst="straightConnector1">
            <a:avLst/>
          </a:prstGeom>
          <a:noFill/>
          <a:ln cap="flat" cmpd="sng" w="9525">
            <a:solidFill>
              <a:srgbClr val="666666"/>
            </a:solidFill>
            <a:prstDash val="solid"/>
            <a:round/>
            <a:headEnd len="med" w="med" type="none"/>
            <a:tailEnd len="med" w="med" type="triangle"/>
          </a:ln>
        </p:spPr>
      </p:cxnSp>
      <p:sp>
        <p:nvSpPr>
          <p:cNvPr id="679" name="Google Shape;679;p57"/>
          <p:cNvSpPr/>
          <p:nvPr/>
        </p:nvSpPr>
        <p:spPr>
          <a:xfrm>
            <a:off x="5105452" y="2323075"/>
            <a:ext cx="1027800" cy="178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7"/>
          <p:cNvSpPr/>
          <p:nvPr/>
        </p:nvSpPr>
        <p:spPr>
          <a:xfrm>
            <a:off x="5327727" y="2433225"/>
            <a:ext cx="583200" cy="3012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FE2F3"/>
                </a:solidFill>
                <a:latin typeface="Overpass"/>
                <a:ea typeface="Overpass"/>
                <a:cs typeface="Overpass"/>
                <a:sym typeface="Overpass"/>
              </a:rPr>
              <a:t>QUAY</a:t>
            </a:r>
            <a:endParaRPr b="1" sz="1000">
              <a:solidFill>
                <a:srgbClr val="CFE2F3"/>
              </a:solidFill>
              <a:latin typeface="Overpass"/>
              <a:ea typeface="Overpass"/>
              <a:cs typeface="Overpass"/>
              <a:sym typeface="Overpass"/>
            </a:endParaRPr>
          </a:p>
        </p:txBody>
      </p:sp>
      <p:pic>
        <p:nvPicPr>
          <p:cNvPr id="681" name="Google Shape;681;p57"/>
          <p:cNvPicPr preferRelativeResize="0"/>
          <p:nvPr/>
        </p:nvPicPr>
        <p:blipFill>
          <a:blip r:embed="rId4">
            <a:alphaModFix/>
          </a:blip>
          <a:stretch>
            <a:fillRect/>
          </a:stretch>
        </p:blipFill>
        <p:spPr>
          <a:xfrm>
            <a:off x="5428077" y="3144525"/>
            <a:ext cx="382500" cy="488300"/>
          </a:xfrm>
          <a:prstGeom prst="rect">
            <a:avLst/>
          </a:prstGeom>
          <a:noFill/>
          <a:ln>
            <a:noFill/>
          </a:ln>
        </p:spPr>
      </p:pic>
      <p:sp>
        <p:nvSpPr>
          <p:cNvPr id="682" name="Google Shape;682;p57"/>
          <p:cNvSpPr txBox="1"/>
          <p:nvPr/>
        </p:nvSpPr>
        <p:spPr>
          <a:xfrm>
            <a:off x="5138185" y="3621413"/>
            <a:ext cx="9624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DISTRIBUTED STORAGE</a:t>
            </a:r>
            <a:endParaRPr sz="800">
              <a:latin typeface="Overpass"/>
              <a:ea typeface="Overpass"/>
              <a:cs typeface="Overpass"/>
              <a:sym typeface="Overpass"/>
            </a:endParaRPr>
          </a:p>
        </p:txBody>
      </p:sp>
      <p:cxnSp>
        <p:nvCxnSpPr>
          <p:cNvPr id="683" name="Google Shape;683;p57"/>
          <p:cNvCxnSpPr>
            <a:stCxn id="680" idx="2"/>
            <a:endCxn id="681" idx="0"/>
          </p:cNvCxnSpPr>
          <p:nvPr/>
        </p:nvCxnSpPr>
        <p:spPr>
          <a:xfrm>
            <a:off x="5619327" y="2734425"/>
            <a:ext cx="0" cy="410100"/>
          </a:xfrm>
          <a:prstGeom prst="straightConnector1">
            <a:avLst/>
          </a:prstGeom>
          <a:noFill/>
          <a:ln cap="flat" cmpd="sng" w="9525">
            <a:solidFill>
              <a:srgbClr val="666666"/>
            </a:solidFill>
            <a:prstDash val="solid"/>
            <a:round/>
            <a:headEnd len="med" w="med" type="none"/>
            <a:tailEnd len="med" w="med" type="triangle"/>
          </a:ln>
        </p:spPr>
      </p:cxnSp>
      <p:sp>
        <p:nvSpPr>
          <p:cNvPr id="684" name="Google Shape;684;p57"/>
          <p:cNvSpPr/>
          <p:nvPr/>
        </p:nvSpPr>
        <p:spPr>
          <a:xfrm>
            <a:off x="7314806" y="2323075"/>
            <a:ext cx="1027800" cy="178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7"/>
          <p:cNvSpPr/>
          <p:nvPr/>
        </p:nvSpPr>
        <p:spPr>
          <a:xfrm>
            <a:off x="7537081" y="2433225"/>
            <a:ext cx="583200" cy="3012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FE2F3"/>
                </a:solidFill>
                <a:latin typeface="Overpass"/>
                <a:ea typeface="Overpass"/>
                <a:cs typeface="Overpass"/>
                <a:sym typeface="Overpass"/>
              </a:rPr>
              <a:t>QUAY</a:t>
            </a:r>
            <a:endParaRPr b="1" sz="1000">
              <a:solidFill>
                <a:srgbClr val="CFE2F3"/>
              </a:solidFill>
              <a:latin typeface="Overpass"/>
              <a:ea typeface="Overpass"/>
              <a:cs typeface="Overpass"/>
              <a:sym typeface="Overpass"/>
            </a:endParaRPr>
          </a:p>
        </p:txBody>
      </p:sp>
      <p:pic>
        <p:nvPicPr>
          <p:cNvPr id="686" name="Google Shape;686;p57"/>
          <p:cNvPicPr preferRelativeResize="0"/>
          <p:nvPr/>
        </p:nvPicPr>
        <p:blipFill>
          <a:blip r:embed="rId4">
            <a:alphaModFix/>
          </a:blip>
          <a:stretch>
            <a:fillRect/>
          </a:stretch>
        </p:blipFill>
        <p:spPr>
          <a:xfrm>
            <a:off x="7637431" y="3144525"/>
            <a:ext cx="382500" cy="488300"/>
          </a:xfrm>
          <a:prstGeom prst="rect">
            <a:avLst/>
          </a:prstGeom>
          <a:noFill/>
          <a:ln>
            <a:noFill/>
          </a:ln>
        </p:spPr>
      </p:pic>
      <p:sp>
        <p:nvSpPr>
          <p:cNvPr id="687" name="Google Shape;687;p57"/>
          <p:cNvSpPr txBox="1"/>
          <p:nvPr/>
        </p:nvSpPr>
        <p:spPr>
          <a:xfrm>
            <a:off x="7347538" y="3621413"/>
            <a:ext cx="962400" cy="3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DISTRIBUTED STORAGE</a:t>
            </a:r>
            <a:endParaRPr sz="800">
              <a:latin typeface="Overpass"/>
              <a:ea typeface="Overpass"/>
              <a:cs typeface="Overpass"/>
              <a:sym typeface="Overpass"/>
            </a:endParaRPr>
          </a:p>
        </p:txBody>
      </p:sp>
      <p:cxnSp>
        <p:nvCxnSpPr>
          <p:cNvPr id="688" name="Google Shape;688;p57"/>
          <p:cNvCxnSpPr>
            <a:stCxn id="685" idx="2"/>
            <a:endCxn id="686" idx="0"/>
          </p:cNvCxnSpPr>
          <p:nvPr/>
        </p:nvCxnSpPr>
        <p:spPr>
          <a:xfrm>
            <a:off x="7828681" y="2734425"/>
            <a:ext cx="0" cy="410100"/>
          </a:xfrm>
          <a:prstGeom prst="straightConnector1">
            <a:avLst/>
          </a:prstGeom>
          <a:noFill/>
          <a:ln cap="flat" cmpd="sng" w="9525">
            <a:solidFill>
              <a:srgbClr val="666666"/>
            </a:solidFill>
            <a:prstDash val="solid"/>
            <a:round/>
            <a:headEnd len="med" w="med" type="none"/>
            <a:tailEnd len="med" w="med" type="triangle"/>
          </a:ln>
        </p:spPr>
      </p:cxnSp>
      <p:cxnSp>
        <p:nvCxnSpPr>
          <p:cNvPr id="689" name="Google Shape;689;p57"/>
          <p:cNvCxnSpPr>
            <a:endCxn id="681" idx="3"/>
          </p:cNvCxnSpPr>
          <p:nvPr/>
        </p:nvCxnSpPr>
        <p:spPr>
          <a:xfrm rot="10800000">
            <a:off x="5810577" y="3388675"/>
            <a:ext cx="722100" cy="0"/>
          </a:xfrm>
          <a:prstGeom prst="straightConnector1">
            <a:avLst/>
          </a:prstGeom>
          <a:noFill/>
          <a:ln cap="flat" cmpd="sng" w="19050">
            <a:solidFill>
              <a:srgbClr val="CC0000"/>
            </a:solidFill>
            <a:prstDash val="solid"/>
            <a:round/>
            <a:headEnd len="med" w="med" type="none"/>
            <a:tailEnd len="med" w="med" type="triangle"/>
          </a:ln>
        </p:spPr>
      </p:cxnSp>
      <p:cxnSp>
        <p:nvCxnSpPr>
          <p:cNvPr id="690" name="Google Shape;690;p57"/>
          <p:cNvCxnSpPr>
            <a:stCxn id="676" idx="3"/>
            <a:endCxn id="686" idx="1"/>
          </p:cNvCxnSpPr>
          <p:nvPr/>
        </p:nvCxnSpPr>
        <p:spPr>
          <a:xfrm>
            <a:off x="6915250" y="3388675"/>
            <a:ext cx="722100" cy="0"/>
          </a:xfrm>
          <a:prstGeom prst="straightConnector1">
            <a:avLst/>
          </a:prstGeom>
          <a:noFill/>
          <a:ln cap="flat" cmpd="sng" w="19050">
            <a:solidFill>
              <a:srgbClr val="CC0000"/>
            </a:solidFill>
            <a:prstDash val="solid"/>
            <a:round/>
            <a:headEnd len="med" w="med" type="none"/>
            <a:tailEnd len="med" w="med" type="triangle"/>
          </a:ln>
        </p:spPr>
      </p:cxnSp>
      <p:grpSp>
        <p:nvGrpSpPr>
          <p:cNvPr id="691" name="Google Shape;691;p57"/>
          <p:cNvGrpSpPr/>
          <p:nvPr/>
        </p:nvGrpSpPr>
        <p:grpSpPr>
          <a:xfrm>
            <a:off x="6740764" y="1903599"/>
            <a:ext cx="212597" cy="199800"/>
            <a:chOff x="6803003" y="1979799"/>
            <a:chExt cx="212597" cy="199800"/>
          </a:xfrm>
        </p:grpSpPr>
        <p:sp>
          <p:nvSpPr>
            <p:cNvPr id="692" name="Google Shape;692;p57"/>
            <p:cNvSpPr/>
            <p:nvPr/>
          </p:nvSpPr>
          <p:spPr>
            <a:xfrm>
              <a:off x="6815800" y="1979799"/>
              <a:ext cx="199800" cy="1998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693" name="Google Shape;693;p57"/>
            <p:cNvSpPr txBox="1"/>
            <p:nvPr/>
          </p:nvSpPr>
          <p:spPr>
            <a:xfrm>
              <a:off x="6803003" y="1990432"/>
              <a:ext cx="199800" cy="1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1</a:t>
              </a:r>
              <a:endParaRPr b="1" sz="900">
                <a:solidFill>
                  <a:srgbClr val="FFFFFF"/>
                </a:solidFill>
                <a:latin typeface="Overpass"/>
                <a:ea typeface="Overpass"/>
                <a:cs typeface="Overpass"/>
                <a:sym typeface="Overpass"/>
              </a:endParaRPr>
            </a:p>
          </p:txBody>
        </p:sp>
      </p:grpSp>
      <p:grpSp>
        <p:nvGrpSpPr>
          <p:cNvPr id="694" name="Google Shape;694;p57"/>
          <p:cNvGrpSpPr/>
          <p:nvPr/>
        </p:nvGrpSpPr>
        <p:grpSpPr>
          <a:xfrm>
            <a:off x="6732413" y="2802668"/>
            <a:ext cx="227928" cy="199800"/>
            <a:chOff x="6787672" y="1979799"/>
            <a:chExt cx="227928" cy="199800"/>
          </a:xfrm>
        </p:grpSpPr>
        <p:sp>
          <p:nvSpPr>
            <p:cNvPr id="695" name="Google Shape;695;p57"/>
            <p:cNvSpPr/>
            <p:nvPr/>
          </p:nvSpPr>
          <p:spPr>
            <a:xfrm>
              <a:off x="6815800" y="1979799"/>
              <a:ext cx="199800" cy="1998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696" name="Google Shape;696;p57"/>
            <p:cNvSpPr txBox="1"/>
            <p:nvPr/>
          </p:nvSpPr>
          <p:spPr>
            <a:xfrm>
              <a:off x="6787672" y="1994950"/>
              <a:ext cx="199800" cy="1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2</a:t>
              </a:r>
              <a:endParaRPr b="1" sz="900">
                <a:solidFill>
                  <a:srgbClr val="FFFFFF"/>
                </a:solidFill>
                <a:latin typeface="Overpass"/>
                <a:ea typeface="Overpass"/>
                <a:cs typeface="Overpass"/>
                <a:sym typeface="Overpass"/>
              </a:endParaRPr>
            </a:p>
          </p:txBody>
        </p:sp>
      </p:grpSp>
      <p:grpSp>
        <p:nvGrpSpPr>
          <p:cNvPr id="697" name="Google Shape;697;p57"/>
          <p:cNvGrpSpPr/>
          <p:nvPr/>
        </p:nvGrpSpPr>
        <p:grpSpPr>
          <a:xfrm>
            <a:off x="7087772" y="3163649"/>
            <a:ext cx="227928" cy="199800"/>
            <a:chOff x="6787672" y="1979799"/>
            <a:chExt cx="227928" cy="199800"/>
          </a:xfrm>
        </p:grpSpPr>
        <p:sp>
          <p:nvSpPr>
            <p:cNvPr id="698" name="Google Shape;698;p57"/>
            <p:cNvSpPr/>
            <p:nvPr/>
          </p:nvSpPr>
          <p:spPr>
            <a:xfrm>
              <a:off x="6815800" y="1979799"/>
              <a:ext cx="199800" cy="1998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699" name="Google Shape;699;p57"/>
            <p:cNvSpPr txBox="1"/>
            <p:nvPr/>
          </p:nvSpPr>
          <p:spPr>
            <a:xfrm>
              <a:off x="6787672" y="1994950"/>
              <a:ext cx="199800" cy="1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3</a:t>
              </a:r>
              <a:endParaRPr b="1" sz="900">
                <a:solidFill>
                  <a:srgbClr val="FFFFFF"/>
                </a:solidFill>
                <a:latin typeface="Overpass"/>
                <a:ea typeface="Overpass"/>
                <a:cs typeface="Overpass"/>
                <a:sym typeface="Overpass"/>
              </a:endParaRPr>
            </a:p>
          </p:txBody>
        </p:sp>
      </p:grpSp>
      <p:grpSp>
        <p:nvGrpSpPr>
          <p:cNvPr id="700" name="Google Shape;700;p57"/>
          <p:cNvGrpSpPr/>
          <p:nvPr/>
        </p:nvGrpSpPr>
        <p:grpSpPr>
          <a:xfrm>
            <a:off x="6101005" y="3163649"/>
            <a:ext cx="227928" cy="199800"/>
            <a:chOff x="6787672" y="1979799"/>
            <a:chExt cx="227928" cy="199800"/>
          </a:xfrm>
        </p:grpSpPr>
        <p:sp>
          <p:nvSpPr>
            <p:cNvPr id="701" name="Google Shape;701;p57"/>
            <p:cNvSpPr/>
            <p:nvPr/>
          </p:nvSpPr>
          <p:spPr>
            <a:xfrm>
              <a:off x="6815800" y="1979799"/>
              <a:ext cx="199800" cy="1998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702" name="Google Shape;702;p57"/>
            <p:cNvSpPr txBox="1"/>
            <p:nvPr/>
          </p:nvSpPr>
          <p:spPr>
            <a:xfrm>
              <a:off x="6787672" y="1994950"/>
              <a:ext cx="199800" cy="1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3</a:t>
              </a:r>
              <a:endParaRPr b="1" sz="900">
                <a:solidFill>
                  <a:srgbClr val="FFFFFF"/>
                </a:solidFill>
                <a:latin typeface="Overpass"/>
                <a:ea typeface="Overpass"/>
                <a:cs typeface="Overpass"/>
                <a:sym typeface="Overpass"/>
              </a:endParaRPr>
            </a:p>
          </p:txBody>
        </p:sp>
      </p:grpSp>
      <p:sp>
        <p:nvSpPr>
          <p:cNvPr id="703" name="Google Shape;703;p57"/>
          <p:cNvSpPr/>
          <p:nvPr/>
        </p:nvSpPr>
        <p:spPr>
          <a:xfrm>
            <a:off x="5105450" y="4100831"/>
            <a:ext cx="1027800" cy="199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New York</a:t>
            </a:r>
            <a:endParaRPr sz="800">
              <a:solidFill>
                <a:srgbClr val="FFFFFF"/>
              </a:solidFill>
              <a:latin typeface="Overpass"/>
              <a:ea typeface="Overpass"/>
              <a:cs typeface="Overpass"/>
              <a:sym typeface="Overpass"/>
            </a:endParaRPr>
          </a:p>
        </p:txBody>
      </p:sp>
      <p:sp>
        <p:nvSpPr>
          <p:cNvPr id="704" name="Google Shape;704;p57"/>
          <p:cNvSpPr/>
          <p:nvPr/>
        </p:nvSpPr>
        <p:spPr>
          <a:xfrm>
            <a:off x="6206658" y="4100831"/>
            <a:ext cx="1027800" cy="199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San </a:t>
            </a:r>
            <a:r>
              <a:rPr lang="en" sz="800">
                <a:solidFill>
                  <a:srgbClr val="FFFFFF"/>
                </a:solidFill>
                <a:latin typeface="Overpass"/>
                <a:ea typeface="Overpass"/>
                <a:cs typeface="Overpass"/>
                <a:sym typeface="Overpass"/>
              </a:rPr>
              <a:t>Francisco</a:t>
            </a:r>
            <a:endParaRPr sz="800">
              <a:solidFill>
                <a:srgbClr val="FFFFFF"/>
              </a:solidFill>
              <a:latin typeface="Overpass"/>
              <a:ea typeface="Overpass"/>
              <a:cs typeface="Overpass"/>
              <a:sym typeface="Overpass"/>
            </a:endParaRPr>
          </a:p>
        </p:txBody>
      </p:sp>
      <p:sp>
        <p:nvSpPr>
          <p:cNvPr id="705" name="Google Shape;705;p57"/>
          <p:cNvSpPr/>
          <p:nvPr/>
        </p:nvSpPr>
        <p:spPr>
          <a:xfrm>
            <a:off x="7323852" y="4100831"/>
            <a:ext cx="1027800" cy="199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Berlin</a:t>
            </a:r>
            <a:endParaRPr sz="800">
              <a:solidFill>
                <a:srgbClr val="FFFFFF"/>
              </a:solidFill>
              <a:latin typeface="Overpass"/>
              <a:ea typeface="Overpass"/>
              <a:cs typeface="Overpass"/>
              <a:sym typeface="Overpass"/>
            </a:endParaRPr>
          </a:p>
        </p:txBody>
      </p:sp>
      <p:pic>
        <p:nvPicPr>
          <p:cNvPr id="706" name="Google Shape;706;p57"/>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58"/>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Quay</a:t>
            </a:r>
            <a:r>
              <a:rPr lang="en"/>
              <a:t> Geo-Replication</a:t>
            </a:r>
            <a:endParaRPr/>
          </a:p>
        </p:txBody>
      </p:sp>
      <p:sp>
        <p:nvSpPr>
          <p:cNvPr id="712" name="Google Shape;712;p58"/>
          <p:cNvSpPr txBox="1"/>
          <p:nvPr/>
        </p:nvSpPr>
        <p:spPr>
          <a:xfrm>
            <a:off x="464100" y="1058000"/>
            <a:ext cx="3473700" cy="3416400"/>
          </a:xfrm>
          <a:prstGeom prst="rect">
            <a:avLst/>
          </a:prstGeom>
          <a:noFill/>
          <a:ln>
            <a:noFill/>
          </a:ln>
        </p:spPr>
        <p:txBody>
          <a:bodyPr anchorCtr="0" anchor="t" bIns="91425" lIns="91425" spcFirstLastPara="1" rIns="91425" wrap="square" tIns="91425">
            <a:noAutofit/>
          </a:bodyPr>
          <a:lstStyle/>
          <a:p>
            <a:pPr indent="57150" lvl="0" marL="0" rtl="0" algn="l">
              <a:spcBef>
                <a:spcPts val="600"/>
              </a:spcBef>
              <a:spcAft>
                <a:spcPts val="0"/>
              </a:spcAft>
              <a:buNone/>
            </a:pPr>
            <a:r>
              <a:rPr b="1" lang="en">
                <a:latin typeface="Overpass"/>
                <a:ea typeface="Overpass"/>
                <a:cs typeface="Overpass"/>
                <a:sym typeface="Overpass"/>
              </a:rPr>
              <a:t>Geo-Replication Requirements</a:t>
            </a:r>
            <a:endParaRPr b="1">
              <a:latin typeface="Overpass"/>
              <a:ea typeface="Overpass"/>
              <a:cs typeface="Overpass"/>
              <a:sym typeface="Overpass"/>
            </a:endParaRPr>
          </a:p>
          <a:p>
            <a:pPr indent="-317500" lvl="0" marL="457200" rtl="0" algn="l">
              <a:lnSpc>
                <a:spcPct val="115000"/>
              </a:lnSpc>
              <a:spcBef>
                <a:spcPts val="1000"/>
              </a:spcBef>
              <a:spcAft>
                <a:spcPts val="0"/>
              </a:spcAft>
              <a:buClr>
                <a:srgbClr val="000000"/>
              </a:buClr>
              <a:buSzPts val="1400"/>
              <a:buFont typeface="Overpass"/>
              <a:buChar char="●"/>
            </a:pPr>
            <a:r>
              <a:rPr lang="en">
                <a:latin typeface="Overpass"/>
                <a:ea typeface="Overpass"/>
                <a:cs typeface="Overpass"/>
                <a:sym typeface="Overpass"/>
              </a:rPr>
              <a:t>Requi</a:t>
            </a:r>
            <a:r>
              <a:rPr lang="en">
                <a:latin typeface="Overpass"/>
                <a:ea typeface="Overpass"/>
                <a:cs typeface="Overpass"/>
                <a:sym typeface="Overpass"/>
              </a:rPr>
              <a:t>res object storage engine in each geographic region </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Local disk storage </a:t>
            </a:r>
            <a:r>
              <a:rPr b="1" lang="en" u="sng">
                <a:latin typeface="Overpass"/>
                <a:ea typeface="Overpass"/>
                <a:cs typeface="Overpass"/>
                <a:sym typeface="Overpass"/>
              </a:rPr>
              <a:t>not supported</a:t>
            </a:r>
            <a:endParaRPr b="1" u="sng">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Each region must be able to access </a:t>
            </a:r>
            <a:r>
              <a:rPr b="1" lang="en">
                <a:latin typeface="Overpass"/>
                <a:ea typeface="Overpass"/>
                <a:cs typeface="Overpass"/>
                <a:sym typeface="Overpass"/>
              </a:rPr>
              <a:t>every</a:t>
            </a:r>
            <a:r>
              <a:rPr lang="en">
                <a:latin typeface="Overpass"/>
                <a:ea typeface="Overpass"/>
                <a:cs typeface="Overpass"/>
                <a:sym typeface="Overpass"/>
              </a:rPr>
              <a:t> storage engine</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Contact support if geo-replication on a namespace level needed</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All instances need to be connected to the same database</a:t>
            </a:r>
            <a:endParaRPr>
              <a:latin typeface="Overpass"/>
              <a:ea typeface="Overpass"/>
              <a:cs typeface="Overpass"/>
              <a:sym typeface="Overpass"/>
            </a:endParaRPr>
          </a:p>
          <a:p>
            <a:pPr indent="0" lvl="0" marL="0" rtl="0" algn="l">
              <a:lnSpc>
                <a:spcPct val="115000"/>
              </a:lnSpc>
              <a:spcBef>
                <a:spcPts val="600"/>
              </a:spcBef>
              <a:spcAft>
                <a:spcPts val="0"/>
              </a:spcAft>
              <a:buNone/>
            </a:pPr>
            <a:r>
              <a:t/>
            </a:r>
            <a:endParaRPr>
              <a:latin typeface="Overpass"/>
              <a:ea typeface="Overpass"/>
              <a:cs typeface="Overpass"/>
              <a:sym typeface="Overpass"/>
            </a:endParaRPr>
          </a:p>
          <a:p>
            <a:pPr indent="-317500" lvl="0" marL="457200" rtl="0" algn="l">
              <a:lnSpc>
                <a:spcPct val="115000"/>
              </a:lnSpc>
              <a:spcBef>
                <a:spcPts val="600"/>
              </a:spcBef>
              <a:spcAft>
                <a:spcPts val="0"/>
              </a:spcAft>
              <a:buClr>
                <a:srgbClr val="000000"/>
              </a:buClr>
              <a:buSzPts val="1400"/>
              <a:buFont typeface="Overpass"/>
              <a:buChar char="●"/>
            </a:pPr>
            <a:r>
              <a:t/>
            </a:r>
            <a:endParaRPr>
              <a:latin typeface="Overpass"/>
              <a:ea typeface="Overpass"/>
              <a:cs typeface="Overpass"/>
              <a:sym typeface="Overpass"/>
            </a:endParaRPr>
          </a:p>
          <a:p>
            <a:pPr indent="57150" lvl="0" marL="0" rtl="0" algn="l">
              <a:spcBef>
                <a:spcPts val="600"/>
              </a:spcBef>
              <a:spcAft>
                <a:spcPts val="0"/>
              </a:spcAft>
              <a:buNone/>
            </a:pPr>
            <a:r>
              <a:t/>
            </a:r>
            <a:endParaRPr sz="1100">
              <a:latin typeface="Overpass"/>
              <a:ea typeface="Overpass"/>
              <a:cs typeface="Overpass"/>
              <a:sym typeface="Overpass"/>
            </a:endParaRPr>
          </a:p>
        </p:txBody>
      </p:sp>
      <p:sp>
        <p:nvSpPr>
          <p:cNvPr id="713" name="Google Shape;713;p58"/>
          <p:cNvSpPr/>
          <p:nvPr/>
        </p:nvSpPr>
        <p:spPr>
          <a:xfrm>
            <a:off x="517800" y="4046150"/>
            <a:ext cx="8236800" cy="556500"/>
          </a:xfrm>
          <a:prstGeom prst="wedgeRectCallout">
            <a:avLst>
              <a:gd fmla="val -31040" name="adj1"/>
              <a:gd fmla="val -68461" name="adj2"/>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8"/>
          <p:cNvSpPr txBox="1"/>
          <p:nvPr/>
        </p:nvSpPr>
        <p:spPr>
          <a:xfrm>
            <a:off x="1147050" y="4046163"/>
            <a:ext cx="7356300" cy="5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Note:</a:t>
            </a:r>
            <a:r>
              <a:rPr lang="en" sz="1100">
                <a:solidFill>
                  <a:srgbClr val="FFFFFF"/>
                </a:solidFill>
                <a:latin typeface="Overpass"/>
                <a:ea typeface="Overpass"/>
                <a:cs typeface="Overpass"/>
                <a:sym typeface="Overpass"/>
              </a:rPr>
              <a:t>  Geo-replication occurs in the background. Images are </a:t>
            </a:r>
            <a:r>
              <a:rPr b="1" lang="en" sz="1100">
                <a:solidFill>
                  <a:srgbClr val="FFFFFF"/>
                </a:solidFill>
                <a:latin typeface="Overpass"/>
                <a:ea typeface="Overpass"/>
                <a:cs typeface="Overpass"/>
                <a:sym typeface="Overpass"/>
              </a:rPr>
              <a:t>NOT</a:t>
            </a:r>
            <a:r>
              <a:rPr lang="en" sz="1100">
                <a:solidFill>
                  <a:srgbClr val="FFFFFF"/>
                </a:solidFill>
                <a:latin typeface="Overpass"/>
                <a:ea typeface="Overpass"/>
                <a:cs typeface="Overpass"/>
                <a:sym typeface="Overpass"/>
              </a:rPr>
              <a:t> immediately localized </a:t>
            </a:r>
            <a:br>
              <a:rPr lang="en" sz="1100">
                <a:solidFill>
                  <a:srgbClr val="FFFFFF"/>
                </a:solidFill>
                <a:latin typeface="Overpass"/>
                <a:ea typeface="Overpass"/>
                <a:cs typeface="Overpass"/>
                <a:sym typeface="Overpass"/>
              </a:rPr>
            </a:br>
            <a:r>
              <a:rPr lang="en" sz="1100">
                <a:solidFill>
                  <a:srgbClr val="FFFFFF"/>
                </a:solidFill>
                <a:latin typeface="Overpass"/>
                <a:ea typeface="Overpass"/>
                <a:cs typeface="Overpass"/>
                <a:sym typeface="Overpass"/>
              </a:rPr>
              <a:t>in all storage engines and regions but </a:t>
            </a:r>
            <a:r>
              <a:rPr b="1" lang="en" sz="1100">
                <a:solidFill>
                  <a:srgbClr val="FFFFFF"/>
                </a:solidFill>
                <a:latin typeface="Overpass"/>
                <a:ea typeface="Overpass"/>
                <a:cs typeface="Overpass"/>
                <a:sym typeface="Overpass"/>
              </a:rPr>
              <a:t>are</a:t>
            </a:r>
            <a:r>
              <a:rPr lang="en" sz="1100">
                <a:solidFill>
                  <a:srgbClr val="FFFFFF"/>
                </a:solidFill>
                <a:latin typeface="Overpass"/>
                <a:ea typeface="Overpass"/>
                <a:cs typeface="Overpass"/>
                <a:sym typeface="Overpass"/>
              </a:rPr>
              <a:t> immediately </a:t>
            </a:r>
            <a:r>
              <a:rPr b="1" lang="en" sz="1100">
                <a:solidFill>
                  <a:srgbClr val="FFFFFF"/>
                </a:solidFill>
                <a:latin typeface="Overpass"/>
                <a:ea typeface="Overpass"/>
                <a:cs typeface="Overpass"/>
                <a:sym typeface="Overpass"/>
              </a:rPr>
              <a:t>pullable</a:t>
            </a:r>
            <a:r>
              <a:rPr lang="en" sz="1100">
                <a:solidFill>
                  <a:srgbClr val="FFFFFF"/>
                </a:solidFill>
                <a:latin typeface="Overpass"/>
                <a:ea typeface="Overpass"/>
                <a:cs typeface="Overpass"/>
                <a:sym typeface="Overpass"/>
              </a:rPr>
              <a:t> in all regions</a:t>
            </a:r>
            <a:endParaRPr sz="1100">
              <a:solidFill>
                <a:srgbClr val="FFFFFF"/>
              </a:solidFill>
              <a:latin typeface="Overpass"/>
              <a:ea typeface="Overpass"/>
              <a:cs typeface="Overpass"/>
              <a:sym typeface="Overpass"/>
            </a:endParaRPr>
          </a:p>
        </p:txBody>
      </p:sp>
      <p:pic>
        <p:nvPicPr>
          <p:cNvPr id="715" name="Google Shape;715;p58"/>
          <p:cNvPicPr preferRelativeResize="0"/>
          <p:nvPr/>
        </p:nvPicPr>
        <p:blipFill>
          <a:blip r:embed="rId3">
            <a:alphaModFix/>
          </a:blip>
          <a:stretch>
            <a:fillRect/>
          </a:stretch>
        </p:blipFill>
        <p:spPr>
          <a:xfrm>
            <a:off x="760300" y="4151190"/>
            <a:ext cx="225400" cy="346425"/>
          </a:xfrm>
          <a:prstGeom prst="rect">
            <a:avLst/>
          </a:prstGeom>
          <a:noFill/>
          <a:ln>
            <a:noFill/>
          </a:ln>
        </p:spPr>
      </p:pic>
      <p:pic>
        <p:nvPicPr>
          <p:cNvPr id="716" name="Google Shape;716;p58"/>
          <p:cNvPicPr preferRelativeResize="0"/>
          <p:nvPr/>
        </p:nvPicPr>
        <p:blipFill>
          <a:blip r:embed="rId4">
            <a:alphaModFix/>
          </a:blip>
          <a:stretch>
            <a:fillRect/>
          </a:stretch>
        </p:blipFill>
        <p:spPr>
          <a:xfrm>
            <a:off x="4350425" y="1199825"/>
            <a:ext cx="4375724" cy="2407625"/>
          </a:xfrm>
          <a:prstGeom prst="rect">
            <a:avLst/>
          </a:prstGeom>
          <a:noFill/>
          <a:ln>
            <a:noFill/>
          </a:ln>
        </p:spPr>
      </p:pic>
      <p:pic>
        <p:nvPicPr>
          <p:cNvPr id="717" name="Google Shape;717;p58"/>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59"/>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Quay High-</a:t>
            </a:r>
            <a:r>
              <a:rPr lang="en"/>
              <a:t>Availability</a:t>
            </a:r>
            <a:r>
              <a:rPr lang="en"/>
              <a:t> Setup</a:t>
            </a:r>
            <a:endParaRPr/>
          </a:p>
        </p:txBody>
      </p:sp>
      <p:sp>
        <p:nvSpPr>
          <p:cNvPr id="723" name="Google Shape;723;p59"/>
          <p:cNvSpPr txBox="1"/>
          <p:nvPr/>
        </p:nvSpPr>
        <p:spPr>
          <a:xfrm>
            <a:off x="311700" y="1439000"/>
            <a:ext cx="3939900" cy="28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a:latin typeface="Overpass"/>
                <a:ea typeface="Overpass"/>
                <a:cs typeface="Overpass"/>
                <a:sym typeface="Overpass"/>
              </a:rPr>
              <a:t>Description</a:t>
            </a:r>
            <a:r>
              <a:rPr lang="en">
                <a:latin typeface="Overpass"/>
                <a:ea typeface="Overpass"/>
                <a:cs typeface="Overpass"/>
                <a:sym typeface="Overpass"/>
              </a:rPr>
              <a:t>: </a:t>
            </a:r>
            <a:r>
              <a:rPr lang="en">
                <a:solidFill>
                  <a:schemeClr val="dk1"/>
                </a:solidFill>
                <a:latin typeface="Overpass"/>
                <a:ea typeface="Overpass"/>
                <a:cs typeface="Overpass"/>
                <a:sym typeface="Overpass"/>
              </a:rPr>
              <a:t>high-availability reference architecture prevents critical single PoF by running multiple instances of Quay</a:t>
            </a:r>
            <a:endParaRPr>
              <a:solidFill>
                <a:schemeClr val="dk1"/>
              </a:solidFill>
              <a:latin typeface="Overpass"/>
              <a:ea typeface="Overpass"/>
              <a:cs typeface="Overpass"/>
              <a:sym typeface="Overpass"/>
            </a:endParaRPr>
          </a:p>
          <a:p>
            <a:pPr indent="57150" lvl="0" marL="0" rtl="0" algn="l">
              <a:lnSpc>
                <a:spcPct val="115000"/>
              </a:lnSpc>
              <a:spcBef>
                <a:spcPts val="0"/>
              </a:spcBef>
              <a:spcAft>
                <a:spcPts val="0"/>
              </a:spcAft>
              <a:buNone/>
            </a:pPr>
            <a:r>
              <a:t/>
            </a:r>
            <a:endParaRPr>
              <a:latin typeface="Overpass"/>
              <a:ea typeface="Overpass"/>
              <a:cs typeface="Overpass"/>
              <a:sym typeface="Overpass"/>
            </a:endParaRPr>
          </a:p>
          <a:p>
            <a:pPr indent="0" lvl="0" marL="0" rtl="0" algn="l">
              <a:lnSpc>
                <a:spcPct val="115000"/>
              </a:lnSpc>
              <a:spcBef>
                <a:spcPts val="600"/>
              </a:spcBef>
              <a:spcAft>
                <a:spcPts val="0"/>
              </a:spcAft>
              <a:buNone/>
            </a:pPr>
            <a:r>
              <a:rPr b="1" lang="en">
                <a:solidFill>
                  <a:srgbClr val="000000"/>
                </a:solidFill>
                <a:latin typeface="Overpass"/>
                <a:ea typeface="Overpass"/>
                <a:cs typeface="Overpass"/>
                <a:sym typeface="Overpass"/>
              </a:rPr>
              <a:t>How it Works:</a:t>
            </a:r>
            <a:endParaRPr b="1">
              <a:solidFill>
                <a:srgbClr val="000000"/>
              </a:solidFill>
              <a:latin typeface="Overpass"/>
              <a:ea typeface="Overpass"/>
              <a:cs typeface="Overpass"/>
              <a:sym typeface="Overpass"/>
            </a:endParaRPr>
          </a:p>
          <a:p>
            <a:pPr indent="-317500" lvl="0" marL="457200" rtl="0" algn="l">
              <a:lnSpc>
                <a:spcPct val="115000"/>
              </a:lnSpc>
              <a:spcBef>
                <a:spcPts val="600"/>
              </a:spcBef>
              <a:spcAft>
                <a:spcPts val="0"/>
              </a:spcAft>
              <a:buClr>
                <a:srgbClr val="000000"/>
              </a:buClr>
              <a:buSzPts val="1400"/>
              <a:buFont typeface="Overpass"/>
              <a:buChar char="●"/>
            </a:pPr>
            <a:r>
              <a:rPr lang="en">
                <a:latin typeface="Overpass"/>
                <a:ea typeface="Overpass"/>
                <a:cs typeface="Overpass"/>
                <a:sym typeface="Overpass"/>
              </a:rPr>
              <a:t>Stateful components in HA mode</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Stateless components can be horizontally scaled arbitrarily</a:t>
            </a:r>
            <a:endParaRPr>
              <a:latin typeface="Overpass"/>
              <a:ea typeface="Overpass"/>
              <a:cs typeface="Overpass"/>
              <a:sym typeface="Overpass"/>
            </a:endParaRPr>
          </a:p>
          <a:p>
            <a:pPr indent="57150" lvl="0" marL="0" rtl="0" algn="l">
              <a:spcBef>
                <a:spcPts val="600"/>
              </a:spcBef>
              <a:spcAft>
                <a:spcPts val="0"/>
              </a:spcAft>
              <a:buNone/>
            </a:pPr>
            <a:r>
              <a:t/>
            </a:r>
            <a:endParaRPr sz="1100">
              <a:latin typeface="Overpass"/>
              <a:ea typeface="Overpass"/>
              <a:cs typeface="Overpass"/>
              <a:sym typeface="Overpass"/>
            </a:endParaRPr>
          </a:p>
        </p:txBody>
      </p:sp>
      <p:sp>
        <p:nvSpPr>
          <p:cNvPr id="724" name="Google Shape;724;p59"/>
          <p:cNvSpPr/>
          <p:nvPr/>
        </p:nvSpPr>
        <p:spPr>
          <a:xfrm>
            <a:off x="4777575" y="2237875"/>
            <a:ext cx="3865200" cy="1074000"/>
          </a:xfrm>
          <a:prstGeom prst="wedgeRectCallout">
            <a:avLst>
              <a:gd fmla="val -31802" name="adj1"/>
              <a:gd fmla="val -57642" name="adj2"/>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9"/>
          <p:cNvSpPr txBox="1"/>
          <p:nvPr/>
        </p:nvSpPr>
        <p:spPr>
          <a:xfrm>
            <a:off x="5637950" y="2455975"/>
            <a:ext cx="2612700" cy="6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Note:</a:t>
            </a:r>
            <a:r>
              <a:rPr lang="en" sz="1100">
                <a:solidFill>
                  <a:srgbClr val="FFFFFF"/>
                </a:solidFill>
                <a:latin typeface="Overpass"/>
                <a:ea typeface="Overpass"/>
                <a:cs typeface="Overpass"/>
                <a:sym typeface="Overpass"/>
              </a:rPr>
              <a:t>  Scaling out stateless components will add load to the stateful components, which must be accounted for in capacity planning.</a:t>
            </a:r>
            <a:endParaRPr sz="1100">
              <a:solidFill>
                <a:srgbClr val="FFFFFF"/>
              </a:solidFill>
              <a:latin typeface="Overpass"/>
              <a:ea typeface="Overpass"/>
              <a:cs typeface="Overpass"/>
              <a:sym typeface="Overpass"/>
            </a:endParaRPr>
          </a:p>
        </p:txBody>
      </p:sp>
      <p:pic>
        <p:nvPicPr>
          <p:cNvPr id="726" name="Google Shape;726;p59"/>
          <p:cNvPicPr preferRelativeResize="0"/>
          <p:nvPr/>
        </p:nvPicPr>
        <p:blipFill>
          <a:blip r:embed="rId3">
            <a:alphaModFix/>
          </a:blip>
          <a:stretch>
            <a:fillRect/>
          </a:stretch>
        </p:blipFill>
        <p:spPr>
          <a:xfrm>
            <a:off x="5022575" y="2577987"/>
            <a:ext cx="296500" cy="393793"/>
          </a:xfrm>
          <a:prstGeom prst="rect">
            <a:avLst/>
          </a:prstGeom>
          <a:noFill/>
          <a:ln>
            <a:noFill/>
          </a:ln>
        </p:spPr>
      </p:pic>
      <p:pic>
        <p:nvPicPr>
          <p:cNvPr id="727" name="Google Shape;727;p59"/>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60"/>
          <p:cNvSpPr/>
          <p:nvPr/>
        </p:nvSpPr>
        <p:spPr>
          <a:xfrm>
            <a:off x="1614727" y="3005200"/>
            <a:ext cx="1890300" cy="9882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733" name="Google Shape;733;p60"/>
          <p:cNvSpPr/>
          <p:nvPr/>
        </p:nvSpPr>
        <p:spPr>
          <a:xfrm>
            <a:off x="926125" y="1819132"/>
            <a:ext cx="1440300" cy="359100"/>
          </a:xfrm>
          <a:prstGeom prst="rect">
            <a:avLst/>
          </a:prstGeom>
          <a:solidFill>
            <a:srgbClr val="8BA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0"/>
          <p:cNvSpPr/>
          <p:nvPr/>
        </p:nvSpPr>
        <p:spPr>
          <a:xfrm>
            <a:off x="926125" y="2200132"/>
            <a:ext cx="1440300" cy="3591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0"/>
          <p:cNvSpPr/>
          <p:nvPr/>
        </p:nvSpPr>
        <p:spPr>
          <a:xfrm>
            <a:off x="6605125" y="1807350"/>
            <a:ext cx="1890300" cy="770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0"/>
          <p:cNvSpPr/>
          <p:nvPr/>
        </p:nvSpPr>
        <p:spPr>
          <a:xfrm>
            <a:off x="3789900" y="2976400"/>
            <a:ext cx="1890300" cy="1028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60"/>
          <p:cNvPicPr preferRelativeResize="0"/>
          <p:nvPr/>
        </p:nvPicPr>
        <p:blipFill>
          <a:blip r:embed="rId3">
            <a:alphaModFix/>
          </a:blip>
          <a:stretch>
            <a:fillRect/>
          </a:stretch>
        </p:blipFill>
        <p:spPr>
          <a:xfrm>
            <a:off x="1777051" y="1897224"/>
            <a:ext cx="475075" cy="251585"/>
          </a:xfrm>
          <a:prstGeom prst="rect">
            <a:avLst/>
          </a:prstGeom>
          <a:noFill/>
          <a:ln>
            <a:noFill/>
          </a:ln>
        </p:spPr>
      </p:pic>
      <p:sp>
        <p:nvSpPr>
          <p:cNvPr id="738" name="Google Shape;738;p60"/>
          <p:cNvSpPr/>
          <p:nvPr/>
        </p:nvSpPr>
        <p:spPr>
          <a:xfrm>
            <a:off x="2759356" y="1654800"/>
            <a:ext cx="1470600" cy="770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739" name="Google Shape;739;p60"/>
          <p:cNvSpPr/>
          <p:nvPr/>
        </p:nvSpPr>
        <p:spPr>
          <a:xfrm>
            <a:off x="2835556" y="1731000"/>
            <a:ext cx="1470600" cy="770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740" name="Google Shape;740;p60"/>
          <p:cNvSpPr/>
          <p:nvPr/>
        </p:nvSpPr>
        <p:spPr>
          <a:xfrm>
            <a:off x="1850256" y="3013293"/>
            <a:ext cx="1470600" cy="98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BUILD WORKERS</a:t>
            </a:r>
            <a:endParaRPr sz="1000">
              <a:solidFill>
                <a:srgbClr val="FFFFFF"/>
              </a:solidFill>
              <a:latin typeface="Overpass"/>
              <a:ea typeface="Overpass"/>
              <a:cs typeface="Overpass"/>
              <a:sym typeface="Overpass"/>
            </a:endParaRPr>
          </a:p>
        </p:txBody>
      </p:sp>
      <p:sp>
        <p:nvSpPr>
          <p:cNvPr id="741" name="Google Shape;741;p60"/>
          <p:cNvSpPr/>
          <p:nvPr/>
        </p:nvSpPr>
        <p:spPr>
          <a:xfrm>
            <a:off x="3921105" y="3013293"/>
            <a:ext cx="1701900" cy="98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DISTRIBUTED STORAGE</a:t>
            </a:r>
            <a:endParaRPr sz="1000">
              <a:solidFill>
                <a:srgbClr val="FFFFFF"/>
              </a:solidFill>
              <a:latin typeface="Overpass"/>
              <a:ea typeface="Overpass"/>
              <a:cs typeface="Overpass"/>
              <a:sym typeface="Overpass"/>
            </a:endParaRPr>
          </a:p>
        </p:txBody>
      </p:sp>
      <p:sp>
        <p:nvSpPr>
          <p:cNvPr id="742" name="Google Shape;742;p60"/>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Quay </a:t>
            </a:r>
            <a:r>
              <a:rPr lang="en"/>
              <a:t>Components</a:t>
            </a:r>
            <a:endParaRPr/>
          </a:p>
        </p:txBody>
      </p:sp>
      <p:sp>
        <p:nvSpPr>
          <p:cNvPr id="743" name="Google Shape;743;p60"/>
          <p:cNvSpPr/>
          <p:nvPr/>
        </p:nvSpPr>
        <p:spPr>
          <a:xfrm>
            <a:off x="2911756" y="1807200"/>
            <a:ext cx="1470600" cy="7704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QUAY</a:t>
            </a:r>
            <a:br>
              <a:rPr lang="en">
                <a:solidFill>
                  <a:srgbClr val="FFFFFF"/>
                </a:solidFill>
                <a:latin typeface="Overpass"/>
                <a:ea typeface="Overpass"/>
                <a:cs typeface="Overpass"/>
                <a:sym typeface="Overpass"/>
              </a:rPr>
            </a:br>
            <a:r>
              <a:rPr lang="en">
                <a:solidFill>
                  <a:srgbClr val="FFFFFF"/>
                </a:solidFill>
                <a:latin typeface="Overpass"/>
                <a:ea typeface="Overpass"/>
                <a:cs typeface="Overpass"/>
                <a:sym typeface="Overpass"/>
              </a:rPr>
              <a:t>SERVER</a:t>
            </a:r>
            <a:endParaRPr>
              <a:solidFill>
                <a:srgbClr val="FFFFFF"/>
              </a:solidFill>
              <a:latin typeface="Overpass"/>
              <a:ea typeface="Overpass"/>
              <a:cs typeface="Overpass"/>
              <a:sym typeface="Overpass"/>
            </a:endParaRPr>
          </a:p>
        </p:txBody>
      </p:sp>
      <p:pic>
        <p:nvPicPr>
          <p:cNvPr id="744" name="Google Shape;744;p60"/>
          <p:cNvPicPr preferRelativeResize="0"/>
          <p:nvPr/>
        </p:nvPicPr>
        <p:blipFill>
          <a:blip r:embed="rId4">
            <a:alphaModFix/>
          </a:blip>
          <a:stretch>
            <a:fillRect/>
          </a:stretch>
        </p:blipFill>
        <p:spPr>
          <a:xfrm>
            <a:off x="1959081" y="3093425"/>
            <a:ext cx="324675" cy="537825"/>
          </a:xfrm>
          <a:prstGeom prst="rect">
            <a:avLst/>
          </a:prstGeom>
          <a:noFill/>
          <a:ln>
            <a:noFill/>
          </a:ln>
        </p:spPr>
      </p:pic>
      <p:pic>
        <p:nvPicPr>
          <p:cNvPr id="745" name="Google Shape;745;p60"/>
          <p:cNvPicPr preferRelativeResize="0"/>
          <p:nvPr/>
        </p:nvPicPr>
        <p:blipFill>
          <a:blip r:embed="rId4">
            <a:alphaModFix/>
          </a:blip>
          <a:stretch>
            <a:fillRect/>
          </a:stretch>
        </p:blipFill>
        <p:spPr>
          <a:xfrm>
            <a:off x="2416281" y="3093425"/>
            <a:ext cx="324675" cy="537825"/>
          </a:xfrm>
          <a:prstGeom prst="rect">
            <a:avLst/>
          </a:prstGeom>
          <a:noFill/>
          <a:ln>
            <a:noFill/>
          </a:ln>
        </p:spPr>
      </p:pic>
      <p:pic>
        <p:nvPicPr>
          <p:cNvPr id="746" name="Google Shape;746;p60"/>
          <p:cNvPicPr preferRelativeResize="0"/>
          <p:nvPr/>
        </p:nvPicPr>
        <p:blipFill>
          <a:blip r:embed="rId4">
            <a:alphaModFix/>
          </a:blip>
          <a:stretch>
            <a:fillRect/>
          </a:stretch>
        </p:blipFill>
        <p:spPr>
          <a:xfrm>
            <a:off x="2873481" y="3093425"/>
            <a:ext cx="324675" cy="537825"/>
          </a:xfrm>
          <a:prstGeom prst="rect">
            <a:avLst/>
          </a:prstGeom>
          <a:noFill/>
          <a:ln>
            <a:noFill/>
          </a:ln>
        </p:spPr>
      </p:pic>
      <p:pic>
        <p:nvPicPr>
          <p:cNvPr id="747" name="Google Shape;747;p60"/>
          <p:cNvPicPr preferRelativeResize="0"/>
          <p:nvPr/>
        </p:nvPicPr>
        <p:blipFill>
          <a:blip r:embed="rId5">
            <a:alphaModFix/>
          </a:blip>
          <a:stretch>
            <a:fillRect/>
          </a:stretch>
        </p:blipFill>
        <p:spPr>
          <a:xfrm>
            <a:off x="4039969" y="3093425"/>
            <a:ext cx="445700" cy="568950"/>
          </a:xfrm>
          <a:prstGeom prst="rect">
            <a:avLst/>
          </a:prstGeom>
          <a:noFill/>
          <a:ln>
            <a:noFill/>
          </a:ln>
        </p:spPr>
      </p:pic>
      <p:pic>
        <p:nvPicPr>
          <p:cNvPr id="748" name="Google Shape;748;p60"/>
          <p:cNvPicPr preferRelativeResize="0"/>
          <p:nvPr/>
        </p:nvPicPr>
        <p:blipFill>
          <a:blip r:embed="rId5">
            <a:alphaModFix/>
          </a:blip>
          <a:stretch>
            <a:fillRect/>
          </a:stretch>
        </p:blipFill>
        <p:spPr>
          <a:xfrm>
            <a:off x="4557806" y="3093425"/>
            <a:ext cx="445700" cy="568950"/>
          </a:xfrm>
          <a:prstGeom prst="rect">
            <a:avLst/>
          </a:prstGeom>
          <a:noFill/>
          <a:ln>
            <a:noFill/>
          </a:ln>
        </p:spPr>
      </p:pic>
      <p:pic>
        <p:nvPicPr>
          <p:cNvPr id="749" name="Google Shape;749;p60"/>
          <p:cNvPicPr preferRelativeResize="0"/>
          <p:nvPr/>
        </p:nvPicPr>
        <p:blipFill>
          <a:blip r:embed="rId5">
            <a:alphaModFix/>
          </a:blip>
          <a:stretch>
            <a:fillRect/>
          </a:stretch>
        </p:blipFill>
        <p:spPr>
          <a:xfrm>
            <a:off x="5075643" y="3093425"/>
            <a:ext cx="445700" cy="568950"/>
          </a:xfrm>
          <a:prstGeom prst="rect">
            <a:avLst/>
          </a:prstGeom>
          <a:noFill/>
          <a:ln>
            <a:noFill/>
          </a:ln>
        </p:spPr>
      </p:pic>
      <p:pic>
        <p:nvPicPr>
          <p:cNvPr id="750" name="Google Shape;750;p60"/>
          <p:cNvPicPr preferRelativeResize="0"/>
          <p:nvPr/>
        </p:nvPicPr>
        <p:blipFill>
          <a:blip r:embed="rId3">
            <a:alphaModFix/>
          </a:blip>
          <a:stretch>
            <a:fillRect/>
          </a:stretch>
        </p:blipFill>
        <p:spPr>
          <a:xfrm>
            <a:off x="1777051" y="2241964"/>
            <a:ext cx="475075" cy="251585"/>
          </a:xfrm>
          <a:prstGeom prst="rect">
            <a:avLst/>
          </a:prstGeom>
          <a:noFill/>
          <a:ln>
            <a:noFill/>
          </a:ln>
        </p:spPr>
      </p:pic>
      <p:cxnSp>
        <p:nvCxnSpPr>
          <p:cNvPr id="751" name="Google Shape;751;p60"/>
          <p:cNvCxnSpPr/>
          <p:nvPr/>
        </p:nvCxnSpPr>
        <p:spPr>
          <a:xfrm>
            <a:off x="2252147" y="2367750"/>
            <a:ext cx="658200" cy="0"/>
          </a:xfrm>
          <a:prstGeom prst="straightConnector1">
            <a:avLst/>
          </a:prstGeom>
          <a:noFill/>
          <a:ln cap="flat" cmpd="sng" w="9525">
            <a:solidFill>
              <a:srgbClr val="666666"/>
            </a:solidFill>
            <a:prstDash val="solid"/>
            <a:round/>
            <a:headEnd len="med" w="med" type="none"/>
            <a:tailEnd len="med" w="med" type="none"/>
          </a:ln>
        </p:spPr>
      </p:cxnSp>
      <p:cxnSp>
        <p:nvCxnSpPr>
          <p:cNvPr id="752" name="Google Shape;752;p60"/>
          <p:cNvCxnSpPr/>
          <p:nvPr/>
        </p:nvCxnSpPr>
        <p:spPr>
          <a:xfrm>
            <a:off x="2252147" y="2023025"/>
            <a:ext cx="658200" cy="0"/>
          </a:xfrm>
          <a:prstGeom prst="straightConnector1">
            <a:avLst/>
          </a:prstGeom>
          <a:noFill/>
          <a:ln cap="flat" cmpd="sng" w="9525">
            <a:solidFill>
              <a:srgbClr val="666666"/>
            </a:solidFill>
            <a:prstDash val="solid"/>
            <a:round/>
            <a:headEnd len="med" w="med" type="none"/>
            <a:tailEnd len="med" w="med" type="none"/>
          </a:ln>
        </p:spPr>
      </p:cxnSp>
      <p:sp>
        <p:nvSpPr>
          <p:cNvPr id="753" name="Google Shape;753;p60"/>
          <p:cNvSpPr/>
          <p:nvPr/>
        </p:nvSpPr>
        <p:spPr>
          <a:xfrm>
            <a:off x="4892956" y="1807200"/>
            <a:ext cx="1470600" cy="7704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CLAIR SCANNER</a:t>
            </a:r>
            <a:endParaRPr>
              <a:solidFill>
                <a:srgbClr val="FFFFFF"/>
              </a:solidFill>
              <a:latin typeface="Overpass"/>
              <a:ea typeface="Overpass"/>
              <a:cs typeface="Overpass"/>
              <a:sym typeface="Overpass"/>
            </a:endParaRPr>
          </a:p>
        </p:txBody>
      </p:sp>
      <p:pic>
        <p:nvPicPr>
          <p:cNvPr id="754" name="Google Shape;754;p60"/>
          <p:cNvPicPr preferRelativeResize="0"/>
          <p:nvPr/>
        </p:nvPicPr>
        <p:blipFill>
          <a:blip r:embed="rId3">
            <a:alphaModFix/>
          </a:blip>
          <a:stretch>
            <a:fillRect/>
          </a:stretch>
        </p:blipFill>
        <p:spPr>
          <a:xfrm>
            <a:off x="6720656" y="2066220"/>
            <a:ext cx="475075" cy="251585"/>
          </a:xfrm>
          <a:prstGeom prst="rect">
            <a:avLst/>
          </a:prstGeom>
          <a:noFill/>
          <a:ln>
            <a:noFill/>
          </a:ln>
        </p:spPr>
      </p:pic>
      <p:cxnSp>
        <p:nvCxnSpPr>
          <p:cNvPr id="755" name="Google Shape;755;p60"/>
          <p:cNvCxnSpPr/>
          <p:nvPr/>
        </p:nvCxnSpPr>
        <p:spPr>
          <a:xfrm>
            <a:off x="6363556" y="2192025"/>
            <a:ext cx="356400" cy="0"/>
          </a:xfrm>
          <a:prstGeom prst="straightConnector1">
            <a:avLst/>
          </a:prstGeom>
          <a:noFill/>
          <a:ln cap="flat" cmpd="sng" w="9525">
            <a:solidFill>
              <a:srgbClr val="666666"/>
            </a:solidFill>
            <a:prstDash val="solid"/>
            <a:round/>
            <a:headEnd len="med" w="med" type="none"/>
            <a:tailEnd len="med" w="med" type="none"/>
          </a:ln>
        </p:spPr>
      </p:cxnSp>
      <p:cxnSp>
        <p:nvCxnSpPr>
          <p:cNvPr id="756" name="Google Shape;756;p60"/>
          <p:cNvCxnSpPr>
            <a:stCxn id="743" idx="3"/>
            <a:endCxn id="753" idx="1"/>
          </p:cNvCxnSpPr>
          <p:nvPr/>
        </p:nvCxnSpPr>
        <p:spPr>
          <a:xfrm>
            <a:off x="4382356" y="2192400"/>
            <a:ext cx="510600" cy="600"/>
          </a:xfrm>
          <a:prstGeom prst="bentConnector3">
            <a:avLst>
              <a:gd fmla="val 50000" name="adj1"/>
            </a:avLst>
          </a:prstGeom>
          <a:noFill/>
          <a:ln cap="flat" cmpd="sng" w="9525">
            <a:solidFill>
              <a:srgbClr val="666666"/>
            </a:solidFill>
            <a:prstDash val="solid"/>
            <a:round/>
            <a:headEnd len="med" w="med" type="none"/>
            <a:tailEnd len="med" w="med" type="none"/>
          </a:ln>
        </p:spPr>
      </p:cxnSp>
      <p:cxnSp>
        <p:nvCxnSpPr>
          <p:cNvPr id="757" name="Google Shape;757;p60"/>
          <p:cNvCxnSpPr>
            <a:stCxn id="743" idx="2"/>
            <a:endCxn id="741" idx="0"/>
          </p:cNvCxnSpPr>
          <p:nvPr/>
        </p:nvCxnSpPr>
        <p:spPr>
          <a:xfrm flipH="1" rot="-5400000">
            <a:off x="3991756" y="2232900"/>
            <a:ext cx="435600" cy="1125000"/>
          </a:xfrm>
          <a:prstGeom prst="bentConnector3">
            <a:avLst>
              <a:gd fmla="val 50011" name="adj1"/>
            </a:avLst>
          </a:prstGeom>
          <a:noFill/>
          <a:ln cap="flat" cmpd="sng" w="9525">
            <a:solidFill>
              <a:srgbClr val="666666"/>
            </a:solidFill>
            <a:prstDash val="solid"/>
            <a:round/>
            <a:headEnd len="med" w="med" type="none"/>
            <a:tailEnd len="med" w="med" type="none"/>
          </a:ln>
        </p:spPr>
      </p:cxnSp>
      <p:cxnSp>
        <p:nvCxnSpPr>
          <p:cNvPr id="758" name="Google Shape;758;p60"/>
          <p:cNvCxnSpPr>
            <a:stCxn id="743" idx="2"/>
            <a:endCxn id="740" idx="0"/>
          </p:cNvCxnSpPr>
          <p:nvPr/>
        </p:nvCxnSpPr>
        <p:spPr>
          <a:xfrm rot="5400000">
            <a:off x="2898556" y="2264700"/>
            <a:ext cx="435600" cy="1061400"/>
          </a:xfrm>
          <a:prstGeom prst="bentConnector3">
            <a:avLst>
              <a:gd fmla="val 50011" name="adj1"/>
            </a:avLst>
          </a:prstGeom>
          <a:noFill/>
          <a:ln cap="flat" cmpd="sng" w="9525">
            <a:solidFill>
              <a:srgbClr val="666666"/>
            </a:solidFill>
            <a:prstDash val="solid"/>
            <a:round/>
            <a:headEnd len="med" w="med" type="none"/>
            <a:tailEnd len="med" w="med" type="none"/>
          </a:ln>
        </p:spPr>
      </p:cxnSp>
      <p:sp>
        <p:nvSpPr>
          <p:cNvPr id="759" name="Google Shape;759;p60"/>
          <p:cNvSpPr txBox="1"/>
          <p:nvPr/>
        </p:nvSpPr>
        <p:spPr>
          <a:xfrm>
            <a:off x="964922" y="2181845"/>
            <a:ext cx="9129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DATABASE</a:t>
            </a:r>
            <a:endParaRPr sz="1000">
              <a:solidFill>
                <a:srgbClr val="FFFFFF"/>
              </a:solidFill>
              <a:latin typeface="Overpass"/>
              <a:ea typeface="Overpass"/>
              <a:cs typeface="Overpass"/>
              <a:sym typeface="Overpass"/>
            </a:endParaRPr>
          </a:p>
        </p:txBody>
      </p:sp>
      <p:sp>
        <p:nvSpPr>
          <p:cNvPr id="760" name="Google Shape;760;p60"/>
          <p:cNvSpPr txBox="1"/>
          <p:nvPr/>
        </p:nvSpPr>
        <p:spPr>
          <a:xfrm>
            <a:off x="1087804" y="1874152"/>
            <a:ext cx="9129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REDIS</a:t>
            </a:r>
            <a:endParaRPr sz="1000">
              <a:solidFill>
                <a:srgbClr val="FFFFFF"/>
              </a:solidFill>
              <a:latin typeface="Overpass"/>
              <a:ea typeface="Overpass"/>
              <a:cs typeface="Overpass"/>
              <a:sym typeface="Overpass"/>
            </a:endParaRPr>
          </a:p>
        </p:txBody>
      </p:sp>
      <p:sp>
        <p:nvSpPr>
          <p:cNvPr id="761" name="Google Shape;761;p60"/>
          <p:cNvSpPr txBox="1"/>
          <p:nvPr/>
        </p:nvSpPr>
        <p:spPr>
          <a:xfrm>
            <a:off x="7090430" y="2006106"/>
            <a:ext cx="11643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POSTGRESQL</a:t>
            </a:r>
            <a:endParaRPr sz="1000">
              <a:solidFill>
                <a:srgbClr val="FFFFFF"/>
              </a:solidFill>
              <a:latin typeface="Overpass"/>
              <a:ea typeface="Overpass"/>
              <a:cs typeface="Overpass"/>
              <a:sym typeface="Overpass"/>
            </a:endParaRPr>
          </a:p>
        </p:txBody>
      </p:sp>
      <p:sp>
        <p:nvSpPr>
          <p:cNvPr id="762" name="Google Shape;762;p60"/>
          <p:cNvSpPr/>
          <p:nvPr/>
        </p:nvSpPr>
        <p:spPr>
          <a:xfrm>
            <a:off x="6986125" y="3331350"/>
            <a:ext cx="1470600" cy="230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Overpass"/>
                <a:ea typeface="Overpass"/>
                <a:cs typeface="Overpass"/>
                <a:sym typeface="Overpass"/>
              </a:rPr>
              <a:t>STATEFUL -  </a:t>
            </a:r>
            <a:r>
              <a:rPr lang="en" sz="700">
                <a:solidFill>
                  <a:srgbClr val="FFFFFF"/>
                </a:solidFill>
                <a:latin typeface="Overpass"/>
                <a:ea typeface="Overpass"/>
                <a:cs typeface="Overpass"/>
                <a:sym typeface="Overpass"/>
              </a:rPr>
              <a:t>HA</a:t>
            </a:r>
            <a:r>
              <a:rPr lang="en" sz="700">
                <a:solidFill>
                  <a:srgbClr val="FFFFFF"/>
                </a:solidFill>
                <a:latin typeface="Overpass"/>
                <a:ea typeface="Overpass"/>
                <a:cs typeface="Overpass"/>
                <a:sym typeface="Overpass"/>
              </a:rPr>
              <a:t> NEEDED</a:t>
            </a:r>
            <a:endParaRPr sz="700">
              <a:solidFill>
                <a:srgbClr val="FFFFFF"/>
              </a:solidFill>
              <a:latin typeface="Overpass"/>
              <a:ea typeface="Overpass"/>
              <a:cs typeface="Overpass"/>
              <a:sym typeface="Overpass"/>
            </a:endParaRPr>
          </a:p>
        </p:txBody>
      </p:sp>
      <p:sp>
        <p:nvSpPr>
          <p:cNvPr id="763" name="Google Shape;763;p60"/>
          <p:cNvSpPr/>
          <p:nvPr/>
        </p:nvSpPr>
        <p:spPr>
          <a:xfrm>
            <a:off x="6986125" y="3832547"/>
            <a:ext cx="1470600" cy="2304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Overpass"/>
                <a:ea typeface="Overpass"/>
                <a:cs typeface="Overpass"/>
                <a:sym typeface="Overpass"/>
              </a:rPr>
              <a:t>STATELESS - HA </a:t>
            </a:r>
            <a:r>
              <a:rPr lang="en" sz="700" u="sng">
                <a:solidFill>
                  <a:srgbClr val="FFFFFF"/>
                </a:solidFill>
                <a:latin typeface="Overpass"/>
                <a:ea typeface="Overpass"/>
                <a:cs typeface="Overpass"/>
                <a:sym typeface="Overpass"/>
              </a:rPr>
              <a:t>NOT</a:t>
            </a:r>
            <a:r>
              <a:rPr lang="en" sz="700">
                <a:solidFill>
                  <a:srgbClr val="FFFFFF"/>
                </a:solidFill>
                <a:latin typeface="Overpass"/>
                <a:ea typeface="Overpass"/>
                <a:cs typeface="Overpass"/>
                <a:sym typeface="Overpass"/>
              </a:rPr>
              <a:t> NEEDED</a:t>
            </a:r>
            <a:endParaRPr sz="700">
              <a:solidFill>
                <a:srgbClr val="FFFFFF"/>
              </a:solidFill>
              <a:latin typeface="Overpass"/>
              <a:ea typeface="Overpass"/>
              <a:cs typeface="Overpass"/>
              <a:sym typeface="Overpass"/>
            </a:endParaRPr>
          </a:p>
        </p:txBody>
      </p:sp>
      <p:sp>
        <p:nvSpPr>
          <p:cNvPr id="764" name="Google Shape;764;p60"/>
          <p:cNvSpPr/>
          <p:nvPr/>
        </p:nvSpPr>
        <p:spPr>
          <a:xfrm>
            <a:off x="6986125" y="3581948"/>
            <a:ext cx="1470600" cy="230400"/>
          </a:xfrm>
          <a:prstGeom prst="rect">
            <a:avLst/>
          </a:prstGeom>
          <a:solidFill>
            <a:srgbClr val="8BA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Overpass"/>
                <a:ea typeface="Overpass"/>
                <a:cs typeface="Overpass"/>
                <a:sym typeface="Overpass"/>
              </a:rPr>
              <a:t>STATEFUL - HA </a:t>
            </a:r>
            <a:r>
              <a:rPr lang="en" sz="700" u="sng">
                <a:solidFill>
                  <a:srgbClr val="FFFFFF"/>
                </a:solidFill>
                <a:latin typeface="Overpass"/>
                <a:ea typeface="Overpass"/>
                <a:cs typeface="Overpass"/>
                <a:sym typeface="Overpass"/>
              </a:rPr>
              <a:t>NOT</a:t>
            </a:r>
            <a:r>
              <a:rPr lang="en" sz="700">
                <a:solidFill>
                  <a:srgbClr val="FFFFFF"/>
                </a:solidFill>
                <a:latin typeface="Overpass"/>
                <a:ea typeface="Overpass"/>
                <a:cs typeface="Overpass"/>
                <a:sym typeface="Overpass"/>
              </a:rPr>
              <a:t> NEEDED</a:t>
            </a:r>
            <a:endParaRPr sz="700">
              <a:solidFill>
                <a:srgbClr val="FFFFFF"/>
              </a:solidFill>
              <a:latin typeface="Overpass"/>
              <a:ea typeface="Overpass"/>
              <a:cs typeface="Overpass"/>
              <a:sym typeface="Overpass"/>
            </a:endParaRPr>
          </a:p>
        </p:txBody>
      </p:sp>
      <p:sp>
        <p:nvSpPr>
          <p:cNvPr id="765" name="Google Shape;765;p60"/>
          <p:cNvSpPr txBox="1"/>
          <p:nvPr/>
        </p:nvSpPr>
        <p:spPr>
          <a:xfrm>
            <a:off x="6938125" y="3032043"/>
            <a:ext cx="14403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Color </a:t>
            </a:r>
            <a:r>
              <a:rPr lang="en" sz="1000">
                <a:latin typeface="Overpass"/>
                <a:ea typeface="Overpass"/>
                <a:cs typeface="Overpass"/>
                <a:sym typeface="Overpass"/>
              </a:rPr>
              <a:t>Guide</a:t>
            </a:r>
            <a:endParaRPr sz="1000">
              <a:latin typeface="Overpass"/>
              <a:ea typeface="Overpass"/>
              <a:cs typeface="Overpass"/>
              <a:sym typeface="Overpass"/>
            </a:endParaRPr>
          </a:p>
        </p:txBody>
      </p:sp>
      <p:pic>
        <p:nvPicPr>
          <p:cNvPr id="766" name="Google Shape;766;p60"/>
          <p:cNvPicPr preferRelativeResize="0"/>
          <p:nvPr/>
        </p:nvPicPr>
        <p:blipFill>
          <a:blip r:embed="rId6">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61"/>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Quay High-Availability Setup</a:t>
            </a:r>
            <a:endParaRPr/>
          </a:p>
        </p:txBody>
      </p:sp>
      <p:sp>
        <p:nvSpPr>
          <p:cNvPr id="772" name="Google Shape;772;p61"/>
          <p:cNvSpPr txBox="1"/>
          <p:nvPr>
            <p:ph idx="1" type="body"/>
          </p:nvPr>
        </p:nvSpPr>
        <p:spPr>
          <a:xfrm>
            <a:off x="457200" y="1096025"/>
            <a:ext cx="8286900" cy="3304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SzPts val="1800"/>
              <a:buChar char="•"/>
            </a:pPr>
            <a:r>
              <a:rPr lang="en"/>
              <a:t>Required Dependencies:</a:t>
            </a:r>
            <a:endParaRPr/>
          </a:p>
          <a:p>
            <a:pPr indent="-330200" lvl="1" marL="914400" rtl="0" algn="l">
              <a:lnSpc>
                <a:spcPct val="115000"/>
              </a:lnSpc>
              <a:spcBef>
                <a:spcPts val="0"/>
              </a:spcBef>
              <a:spcAft>
                <a:spcPts val="0"/>
              </a:spcAft>
              <a:buSzPts val="1600"/>
              <a:buChar char="•"/>
            </a:pPr>
            <a:r>
              <a:rPr lang="en"/>
              <a:t>a decent sized </a:t>
            </a:r>
            <a:r>
              <a:rPr b="1" lang="en"/>
              <a:t>database</a:t>
            </a:r>
            <a:r>
              <a:rPr lang="en"/>
              <a:t> with </a:t>
            </a:r>
            <a:r>
              <a:rPr b="1" lang="en"/>
              <a:t>automatic backup and failover </a:t>
            </a:r>
            <a:r>
              <a:rPr lang="en"/>
              <a:t>(Postgres HA, RDS)</a:t>
            </a:r>
            <a:endParaRPr/>
          </a:p>
          <a:p>
            <a:pPr indent="-330200" lvl="1" marL="914400" rtl="0" algn="l">
              <a:lnSpc>
                <a:spcPct val="115000"/>
              </a:lnSpc>
              <a:spcBef>
                <a:spcPts val="0"/>
              </a:spcBef>
              <a:spcAft>
                <a:spcPts val="0"/>
              </a:spcAft>
              <a:buSzPts val="1600"/>
              <a:buChar char="•"/>
            </a:pPr>
            <a:r>
              <a:rPr lang="en"/>
              <a:t>a </a:t>
            </a:r>
            <a:r>
              <a:rPr b="1" lang="en"/>
              <a:t>high available distributed storage</a:t>
            </a:r>
            <a:r>
              <a:rPr lang="en"/>
              <a:t> engine such as S3, Ceph Rados or SWIFT</a:t>
            </a:r>
            <a:endParaRPr/>
          </a:p>
          <a:p>
            <a:pPr indent="-330200" lvl="1" marL="914400" rtl="0" algn="l">
              <a:lnSpc>
                <a:spcPct val="115000"/>
              </a:lnSpc>
              <a:spcBef>
                <a:spcPts val="0"/>
              </a:spcBef>
              <a:spcAft>
                <a:spcPts val="0"/>
              </a:spcAft>
              <a:buSzPts val="1600"/>
              <a:buChar char="•"/>
            </a:pPr>
            <a:r>
              <a:rPr lang="en"/>
              <a:t>A redis server running on a </a:t>
            </a:r>
            <a:r>
              <a:rPr lang="en"/>
              <a:t>medium sized</a:t>
            </a:r>
            <a:r>
              <a:rPr lang="en"/>
              <a:t> machine (HA not required)</a:t>
            </a:r>
            <a:endParaRPr/>
          </a:p>
          <a:p>
            <a:pPr indent="-330200" lvl="1" marL="914400" rtl="0" algn="l">
              <a:lnSpc>
                <a:spcPct val="115000"/>
              </a:lnSpc>
              <a:spcBef>
                <a:spcPts val="0"/>
              </a:spcBef>
              <a:spcAft>
                <a:spcPts val="0"/>
              </a:spcAft>
              <a:buSzPts val="1600"/>
              <a:buChar char="•"/>
            </a:pPr>
            <a:r>
              <a:rPr lang="en"/>
              <a:t>A </a:t>
            </a:r>
            <a:r>
              <a:rPr b="1" lang="en"/>
              <a:t>load balancer</a:t>
            </a:r>
            <a:r>
              <a:rPr lang="en"/>
              <a:t> capable of TCP passthrough.</a:t>
            </a:r>
            <a:endParaRPr/>
          </a:p>
          <a:p>
            <a:pPr indent="-330200" lvl="1" marL="914400" rtl="0" algn="l">
              <a:lnSpc>
                <a:spcPct val="115000"/>
              </a:lnSpc>
              <a:spcBef>
                <a:spcPts val="0"/>
              </a:spcBef>
              <a:spcAft>
                <a:spcPts val="0"/>
              </a:spcAft>
              <a:buSzPts val="1600"/>
              <a:buChar char="•"/>
            </a:pPr>
            <a:r>
              <a:rPr lang="en"/>
              <a:t>At least </a:t>
            </a:r>
            <a:r>
              <a:rPr b="1" lang="en"/>
              <a:t>three</a:t>
            </a:r>
            <a:r>
              <a:rPr lang="en"/>
              <a:t> medium-sized machines for the cluster</a:t>
            </a:r>
            <a:endParaRPr/>
          </a:p>
          <a:p>
            <a:pPr indent="-342900" lvl="0" marL="457200" rtl="0" algn="l">
              <a:lnSpc>
                <a:spcPct val="150000"/>
              </a:lnSpc>
              <a:spcBef>
                <a:spcPts val="1000"/>
              </a:spcBef>
              <a:spcAft>
                <a:spcPts val="0"/>
              </a:spcAft>
              <a:buSzPts val="1800"/>
              <a:buChar char="•"/>
            </a:pPr>
            <a:r>
              <a:rPr lang="en"/>
              <a:t>Health checking instances: </a:t>
            </a:r>
            <a:r>
              <a:rPr i="1" lang="en"/>
              <a:t>https://{</a:t>
            </a:r>
            <a:r>
              <a:rPr i="1" lang="en"/>
              <a:t>instance</a:t>
            </a:r>
            <a:r>
              <a:rPr i="1" lang="en"/>
              <a:t>ip</a:t>
            </a:r>
            <a:r>
              <a:rPr i="1" lang="en"/>
              <a:t>}/health/instance </a:t>
            </a:r>
            <a:r>
              <a:rPr lang="en"/>
              <a:t> (OK: 200)</a:t>
            </a:r>
            <a:endParaRPr/>
          </a:p>
          <a:p>
            <a:pPr indent="-342900" lvl="0" marL="457200" rtl="0" algn="l">
              <a:lnSpc>
                <a:spcPct val="150000"/>
              </a:lnSpc>
              <a:spcBef>
                <a:spcPts val="0"/>
              </a:spcBef>
              <a:spcAft>
                <a:spcPts val="0"/>
              </a:spcAft>
              <a:buSzPts val="1800"/>
              <a:buChar char="•"/>
            </a:pPr>
            <a:r>
              <a:rPr lang="en">
                <a:solidFill>
                  <a:schemeClr val="dk1"/>
                </a:solidFill>
              </a:rPr>
              <a:t>Health checking cluster: </a:t>
            </a:r>
            <a:r>
              <a:rPr i="1" lang="en">
                <a:solidFill>
                  <a:schemeClr val="dk1"/>
                </a:solidFill>
              </a:rPr>
              <a:t>https://{loadbalancer}/health/endtoend </a:t>
            </a:r>
            <a:r>
              <a:rPr lang="en">
                <a:solidFill>
                  <a:schemeClr val="dk1"/>
                </a:solidFill>
              </a:rPr>
              <a:t> (OK: 200)</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Autoscaling via monitoring metrics / thresholds</a:t>
            </a:r>
            <a:endParaRPr>
              <a:solidFill>
                <a:schemeClr val="dk1"/>
              </a:solidFill>
            </a:endParaRPr>
          </a:p>
        </p:txBody>
      </p:sp>
      <p:pic>
        <p:nvPicPr>
          <p:cNvPr id="773" name="Google Shape;773;p61"/>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Red Hat Quay Feature Highlights</a:t>
            </a:r>
            <a:endParaRPr/>
          </a:p>
        </p:txBody>
      </p:sp>
      <p:pic>
        <p:nvPicPr>
          <p:cNvPr id="248" name="Google Shape;248;p35"/>
          <p:cNvPicPr preferRelativeResize="0"/>
          <p:nvPr/>
        </p:nvPicPr>
        <p:blipFill>
          <a:blip r:embed="rId3">
            <a:alphaModFix/>
          </a:blip>
          <a:stretch>
            <a:fillRect/>
          </a:stretch>
        </p:blipFill>
        <p:spPr>
          <a:xfrm>
            <a:off x="8084300" y="4581722"/>
            <a:ext cx="903675" cy="481075"/>
          </a:xfrm>
          <a:prstGeom prst="rect">
            <a:avLst/>
          </a:prstGeom>
          <a:noFill/>
          <a:ln>
            <a:noFill/>
          </a:ln>
        </p:spPr>
      </p:pic>
      <p:graphicFrame>
        <p:nvGraphicFramePr>
          <p:cNvPr id="249" name="Google Shape;249;p35"/>
          <p:cNvGraphicFramePr/>
          <p:nvPr/>
        </p:nvGraphicFramePr>
        <p:xfrm>
          <a:off x="1043400" y="1171950"/>
          <a:ext cx="3000000" cy="3000000"/>
        </p:xfrm>
        <a:graphic>
          <a:graphicData uri="http://schemas.openxmlformats.org/drawingml/2006/table">
            <a:tbl>
              <a:tblPr>
                <a:noFill/>
                <a:tableStyleId>{8831BBF1-75DE-4158-A950-2828418AF335}</a:tableStyleId>
              </a:tblPr>
              <a:tblGrid>
                <a:gridCol w="2429000"/>
                <a:gridCol w="2429000"/>
                <a:gridCol w="2429000"/>
              </a:tblGrid>
              <a:tr h="357600">
                <a:tc>
                  <a:txBody>
                    <a:bodyPr/>
                    <a:lstStyle/>
                    <a:p>
                      <a:pPr indent="0" lvl="0" marL="0" rtl="0" algn="ctr">
                        <a:spcBef>
                          <a:spcPts val="0"/>
                        </a:spcBef>
                        <a:spcAft>
                          <a:spcPts val="0"/>
                        </a:spcAft>
                        <a:buNone/>
                      </a:pPr>
                      <a:r>
                        <a:rPr b="1" lang="en" sz="1200">
                          <a:solidFill>
                            <a:srgbClr val="FFFFFF"/>
                          </a:solidFill>
                          <a:latin typeface="Overpass"/>
                          <a:ea typeface="Overpass"/>
                          <a:cs typeface="Overpass"/>
                          <a:sym typeface="Overpass"/>
                        </a:rPr>
                        <a:t>Security </a:t>
                      </a:r>
                      <a:endParaRPr b="1" sz="1200">
                        <a:solidFill>
                          <a:srgbClr val="FFFFFF"/>
                        </a:solidFill>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5E96C6"/>
                    </a:solidFill>
                  </a:tcPr>
                </a:tc>
                <a:tc>
                  <a:txBody>
                    <a:bodyPr/>
                    <a:lstStyle/>
                    <a:p>
                      <a:pPr indent="0" lvl="0" marL="0" rtl="0" algn="ctr">
                        <a:spcBef>
                          <a:spcPts val="0"/>
                        </a:spcBef>
                        <a:spcAft>
                          <a:spcPts val="0"/>
                        </a:spcAft>
                        <a:buNone/>
                      </a:pPr>
                      <a:r>
                        <a:rPr b="1" lang="en" sz="1200">
                          <a:solidFill>
                            <a:srgbClr val="FFFFFF"/>
                          </a:solidFill>
                          <a:latin typeface="Overpass"/>
                          <a:ea typeface="Overpass"/>
                          <a:cs typeface="Overpass"/>
                          <a:sym typeface="Overpass"/>
                        </a:rPr>
                        <a:t>Robustness and Speed</a:t>
                      </a:r>
                      <a:endParaRPr b="1" sz="1200">
                        <a:solidFill>
                          <a:srgbClr val="FFFFFF"/>
                        </a:solidFill>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5E96C6"/>
                    </a:solidFill>
                  </a:tcPr>
                </a:tc>
                <a:tc>
                  <a:txBody>
                    <a:bodyPr/>
                    <a:lstStyle/>
                    <a:p>
                      <a:pPr indent="0" lvl="0" marL="0" rtl="0" algn="ctr">
                        <a:spcBef>
                          <a:spcPts val="0"/>
                        </a:spcBef>
                        <a:spcAft>
                          <a:spcPts val="0"/>
                        </a:spcAft>
                        <a:buNone/>
                      </a:pPr>
                      <a:r>
                        <a:rPr b="1" lang="en" sz="1200">
                          <a:solidFill>
                            <a:srgbClr val="FFFFFF"/>
                          </a:solidFill>
                          <a:latin typeface="Overpass"/>
                          <a:ea typeface="Overpass"/>
                          <a:cs typeface="Overpass"/>
                          <a:sym typeface="Overpass"/>
                        </a:rPr>
                        <a:t>Automation</a:t>
                      </a:r>
                      <a:endParaRPr b="1" sz="1200">
                        <a:solidFill>
                          <a:srgbClr val="FFFFFF"/>
                        </a:solidFill>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5E96C6"/>
                    </a:solidFill>
                  </a:tcPr>
                </a:tc>
              </a:tr>
              <a:tr h="677500">
                <a:tc>
                  <a:txBody>
                    <a:bodyPr/>
                    <a:lstStyle/>
                    <a:p>
                      <a:pPr indent="0" lvl="0" marL="0" rtl="0" algn="ctr">
                        <a:spcBef>
                          <a:spcPts val="0"/>
                        </a:spcBef>
                        <a:spcAft>
                          <a:spcPts val="0"/>
                        </a:spcAft>
                        <a:buClr>
                          <a:srgbClr val="000000"/>
                        </a:buClr>
                        <a:buSzPts val="1100"/>
                        <a:buFont typeface="Arial"/>
                        <a:buNone/>
                      </a:pPr>
                      <a:r>
                        <a:rPr lang="en" sz="1200">
                          <a:latin typeface="Overpass"/>
                          <a:ea typeface="Overpass"/>
                          <a:cs typeface="Overpass"/>
                          <a:sym typeface="Overpass"/>
                        </a:rPr>
                        <a:t>Support multiple authentication systems and identity providers</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verpass"/>
                          <a:ea typeface="Overpass"/>
                          <a:cs typeface="Overpass"/>
                          <a:sym typeface="Overpass"/>
                        </a:rPr>
                        <a:t>High availability &amp; scalability</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Overpass"/>
                          <a:ea typeface="Overpass"/>
                          <a:cs typeface="Overpass"/>
                          <a:sym typeface="Overpass"/>
                        </a:rPr>
                        <a:t>Build triggers</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650850">
                <a:tc>
                  <a:txBody>
                    <a:bodyPr/>
                    <a:lstStyle/>
                    <a:p>
                      <a:pPr indent="0" lvl="0" marL="0" rtl="0" algn="ctr">
                        <a:lnSpc>
                          <a:spcPct val="115000"/>
                        </a:lnSpc>
                        <a:spcBef>
                          <a:spcPts val="1000"/>
                        </a:spcBef>
                        <a:spcAft>
                          <a:spcPts val="0"/>
                        </a:spcAft>
                        <a:buNone/>
                      </a:pPr>
                      <a:r>
                        <a:rPr lang="en" sz="1200">
                          <a:latin typeface="Overpass"/>
                          <a:ea typeface="Overpass"/>
                          <a:cs typeface="Overpass"/>
                          <a:sym typeface="Overpass"/>
                        </a:rPr>
                        <a:t>Vulnerability scanning</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Overpass"/>
                          <a:ea typeface="Overpass"/>
                          <a:cs typeface="Overpass"/>
                          <a:sym typeface="Overpass"/>
                        </a:rPr>
                        <a:t>Geo-synchronous replication</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Overpass"/>
                          <a:ea typeface="Overpass"/>
                          <a:cs typeface="Overpass"/>
                          <a:sym typeface="Overpass"/>
                        </a:rPr>
                        <a:t>Git hook compatible</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535500">
                <a:tc>
                  <a:txBody>
                    <a:bodyPr/>
                    <a:lstStyle/>
                    <a:p>
                      <a:pPr indent="0" lvl="0" marL="0" rtl="0" algn="ctr">
                        <a:lnSpc>
                          <a:spcPct val="115000"/>
                        </a:lnSpc>
                        <a:spcBef>
                          <a:spcPts val="1000"/>
                        </a:spcBef>
                        <a:spcAft>
                          <a:spcPts val="0"/>
                        </a:spcAft>
                        <a:buNone/>
                      </a:pPr>
                      <a:r>
                        <a:rPr lang="en" sz="1200">
                          <a:latin typeface="Overpass"/>
                          <a:ea typeface="Overpass"/>
                          <a:cs typeface="Overpass"/>
                          <a:sym typeface="Overpass"/>
                        </a:rPr>
                        <a:t>Encrypted CLI passwords</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Overpass"/>
                          <a:ea typeface="Overpass"/>
                          <a:cs typeface="Overpass"/>
                          <a:sym typeface="Overpass"/>
                        </a:rPr>
                        <a:t>Continuous, zero-downtime garbage collection</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Overpass"/>
                          <a:ea typeface="Overpass"/>
                          <a:cs typeface="Overpass"/>
                          <a:sym typeface="Overpass"/>
                        </a:rPr>
                        <a:t>Robot accounts</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677500">
                <a:tc>
                  <a:txBody>
                    <a:bodyPr/>
                    <a:lstStyle/>
                    <a:p>
                      <a:pPr indent="0" lvl="0" marL="0" rtl="0" algn="ctr">
                        <a:spcBef>
                          <a:spcPts val="0"/>
                        </a:spcBef>
                        <a:spcAft>
                          <a:spcPts val="0"/>
                        </a:spcAft>
                        <a:buClr>
                          <a:srgbClr val="000000"/>
                        </a:buClr>
                        <a:buSzPts val="1100"/>
                        <a:buFont typeface="Arial"/>
                        <a:buNone/>
                      </a:pPr>
                      <a:r>
                        <a:rPr lang="en" sz="1200">
                          <a:latin typeface="Overpass"/>
                          <a:ea typeface="Overpass"/>
                          <a:cs typeface="Overpass"/>
                          <a:sym typeface="Overpass"/>
                        </a:rPr>
                        <a:t>Detailed logging for auditing</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Overpass"/>
                          <a:ea typeface="Overpass"/>
                          <a:cs typeface="Overpass"/>
                          <a:sym typeface="Overpass"/>
                        </a:rPr>
                        <a:t>Torrent Distribution</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Overpass"/>
                          <a:ea typeface="Overpass"/>
                          <a:cs typeface="Overpass"/>
                          <a:sym typeface="Overpass"/>
                        </a:rPr>
                        <a:t>Webhooks</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r h="535500">
                <a:tc>
                  <a:txBody>
                    <a:bodyPr/>
                    <a:lstStyle/>
                    <a:p>
                      <a:pPr indent="0" lvl="0" marL="0" rtl="0" algn="ctr">
                        <a:spcBef>
                          <a:spcPts val="0"/>
                        </a:spcBef>
                        <a:spcAft>
                          <a:spcPts val="0"/>
                        </a:spcAft>
                        <a:buClr>
                          <a:srgbClr val="000000"/>
                        </a:buClr>
                        <a:buSzPts val="1100"/>
                        <a:buFont typeface="Arial"/>
                        <a:buNone/>
                      </a:pPr>
                      <a:r>
                        <a:rPr lang="en" sz="1200">
                          <a:latin typeface="Overpass"/>
                          <a:ea typeface="Overpass"/>
                          <a:cs typeface="Overpass"/>
                          <a:sym typeface="Overpass"/>
                        </a:rPr>
                        <a:t>Orgs &amp; team support</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Overpass"/>
                          <a:ea typeface="Overpass"/>
                          <a:cs typeface="Overpass"/>
                          <a:sym typeface="Overpass"/>
                        </a:rPr>
                        <a:t>Integration with  multiple storage backends</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Overpass"/>
                          <a:ea typeface="Overpass"/>
                          <a:cs typeface="Overpass"/>
                          <a:sym typeface="Overpass"/>
                        </a:rPr>
                        <a:t>Extensible API</a:t>
                      </a:r>
                      <a:endParaRPr sz="1200">
                        <a:latin typeface="Overpass"/>
                        <a:ea typeface="Overpass"/>
                        <a:cs typeface="Overpass"/>
                        <a:sym typeface="Overpass"/>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6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Authentication and </a:t>
            </a:r>
            <a:endParaRPr/>
          </a:p>
          <a:p>
            <a:pPr indent="0" lvl="0" marL="0" rtl="0" algn="l">
              <a:spcBef>
                <a:spcPts val="0"/>
              </a:spcBef>
              <a:spcAft>
                <a:spcPts val="0"/>
              </a:spcAft>
              <a:buNone/>
            </a:pPr>
            <a:r>
              <a:rPr lang="en"/>
              <a:t>Authorisation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63"/>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Organizations, Teams, Users, Robot Accounts</a:t>
            </a:r>
            <a:endParaRPr/>
          </a:p>
        </p:txBody>
      </p:sp>
      <p:sp>
        <p:nvSpPr>
          <p:cNvPr id="784" name="Google Shape;784;p63"/>
          <p:cNvSpPr txBox="1"/>
          <p:nvPr>
            <p:ph idx="1" type="body"/>
          </p:nvPr>
        </p:nvSpPr>
        <p:spPr>
          <a:xfrm>
            <a:off x="457200" y="1096025"/>
            <a:ext cx="4253100" cy="3304500"/>
          </a:xfrm>
          <a:prstGeom prst="rect">
            <a:avLst/>
          </a:prstGeom>
        </p:spPr>
        <p:txBody>
          <a:bodyPr anchorCtr="0" anchor="t" bIns="91425" lIns="91425" spcFirstLastPara="1" rIns="91425" wrap="square" tIns="91425">
            <a:noAutofit/>
          </a:bodyPr>
          <a:lstStyle/>
          <a:p>
            <a:pPr indent="-342900" lvl="0" marL="457200" rtl="0" algn="l">
              <a:spcBef>
                <a:spcPts val="240"/>
              </a:spcBef>
              <a:spcAft>
                <a:spcPts val="0"/>
              </a:spcAft>
              <a:buSzPts val="1800"/>
              <a:buChar char="•"/>
            </a:pPr>
            <a:r>
              <a:rPr b="1" lang="en"/>
              <a:t>Organizations</a:t>
            </a:r>
            <a:endParaRPr b="1"/>
          </a:p>
          <a:p>
            <a:pPr indent="-317500" lvl="1" marL="914400" rtl="0" algn="l">
              <a:spcBef>
                <a:spcPts val="0"/>
              </a:spcBef>
              <a:spcAft>
                <a:spcPts val="0"/>
              </a:spcAft>
              <a:buSzPts val="1400"/>
              <a:buChar char="•"/>
            </a:pPr>
            <a:r>
              <a:rPr lang="en" sz="1400"/>
              <a:t>sharing repositories under a common namespace that belongs to many users</a:t>
            </a:r>
            <a:endParaRPr sz="1400"/>
          </a:p>
          <a:p>
            <a:pPr indent="-317500" lvl="1" marL="914400" rtl="0" algn="l">
              <a:spcBef>
                <a:spcPts val="0"/>
              </a:spcBef>
              <a:spcAft>
                <a:spcPts val="0"/>
              </a:spcAft>
              <a:buSzPts val="1400"/>
              <a:buChar char="•"/>
            </a:pPr>
            <a:r>
              <a:rPr lang="en" sz="1400"/>
              <a:t>are organized into a set of teams which provide access to repositories under that namespace</a:t>
            </a:r>
            <a:endParaRPr sz="1400"/>
          </a:p>
          <a:p>
            <a:pPr indent="-342900" lvl="0" marL="457200" rtl="0" algn="l">
              <a:spcBef>
                <a:spcPts val="0"/>
              </a:spcBef>
              <a:spcAft>
                <a:spcPts val="0"/>
              </a:spcAft>
              <a:buSzPts val="1800"/>
              <a:buChar char="•"/>
            </a:pPr>
            <a:r>
              <a:rPr b="1" lang="en"/>
              <a:t>Teams</a:t>
            </a:r>
            <a:endParaRPr b="1"/>
          </a:p>
          <a:p>
            <a:pPr indent="-317500" lvl="1" marL="914400" rtl="0" algn="l">
              <a:spcBef>
                <a:spcPts val="0"/>
              </a:spcBef>
              <a:spcAft>
                <a:spcPts val="0"/>
              </a:spcAft>
              <a:buSzPts val="1400"/>
              <a:buChar char="•"/>
            </a:pPr>
            <a:r>
              <a:rPr lang="en" sz="1400"/>
              <a:t>Provide a way for an organization to delegate permissions (both global and on specific repositories) to sets or groups of users</a:t>
            </a:r>
            <a:endParaRPr sz="1400"/>
          </a:p>
          <a:p>
            <a:pPr indent="-317500" lvl="1" marL="914400" rtl="0" algn="l">
              <a:spcBef>
                <a:spcPts val="0"/>
              </a:spcBef>
              <a:spcAft>
                <a:spcPts val="0"/>
              </a:spcAft>
              <a:buSzPts val="1400"/>
              <a:buChar char="•"/>
            </a:pPr>
            <a:r>
              <a:rPr lang="en" sz="1400"/>
              <a:t>Permissions: Member, Creator, Admin</a:t>
            </a:r>
            <a:endParaRPr sz="1400"/>
          </a:p>
        </p:txBody>
      </p:sp>
      <p:pic>
        <p:nvPicPr>
          <p:cNvPr id="785" name="Google Shape;785;p63"/>
          <p:cNvPicPr preferRelativeResize="0"/>
          <p:nvPr/>
        </p:nvPicPr>
        <p:blipFill>
          <a:blip r:embed="rId3">
            <a:alphaModFix/>
          </a:blip>
          <a:stretch>
            <a:fillRect/>
          </a:stretch>
        </p:blipFill>
        <p:spPr>
          <a:xfrm>
            <a:off x="5075200" y="1623638"/>
            <a:ext cx="3690302" cy="2323274"/>
          </a:xfrm>
          <a:prstGeom prst="rect">
            <a:avLst/>
          </a:prstGeom>
          <a:noFill/>
          <a:ln>
            <a:noFill/>
          </a:ln>
        </p:spPr>
      </p:pic>
      <p:pic>
        <p:nvPicPr>
          <p:cNvPr id="786" name="Google Shape;786;p63"/>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64"/>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Organizations, Teams, Users, </a:t>
            </a:r>
            <a:r>
              <a:rPr lang="en"/>
              <a:t>Robot Accounts</a:t>
            </a:r>
            <a:endParaRPr/>
          </a:p>
        </p:txBody>
      </p:sp>
      <p:sp>
        <p:nvSpPr>
          <p:cNvPr id="792" name="Google Shape;792;p64"/>
          <p:cNvSpPr txBox="1"/>
          <p:nvPr>
            <p:ph idx="1" type="body"/>
          </p:nvPr>
        </p:nvSpPr>
        <p:spPr>
          <a:xfrm>
            <a:off x="457200" y="1096025"/>
            <a:ext cx="4083300" cy="3304500"/>
          </a:xfrm>
          <a:prstGeom prst="rect">
            <a:avLst/>
          </a:prstGeom>
        </p:spPr>
        <p:txBody>
          <a:bodyPr anchorCtr="0" anchor="t" bIns="91425" lIns="91425" spcFirstLastPara="1" rIns="91425" wrap="square" tIns="91425">
            <a:noAutofit/>
          </a:bodyPr>
          <a:lstStyle/>
          <a:p>
            <a:pPr indent="-342900" lvl="0" marL="457200" rtl="0" algn="l">
              <a:spcBef>
                <a:spcPts val="240"/>
              </a:spcBef>
              <a:spcAft>
                <a:spcPts val="0"/>
              </a:spcAft>
              <a:buSzPts val="1800"/>
              <a:buChar char="•"/>
            </a:pPr>
            <a:r>
              <a:rPr b="1" lang="en"/>
              <a:t>Users</a:t>
            </a:r>
            <a:endParaRPr b="1"/>
          </a:p>
          <a:p>
            <a:pPr indent="-317500" lvl="1" marL="914400" rtl="0" algn="l">
              <a:spcBef>
                <a:spcPts val="240"/>
              </a:spcBef>
              <a:spcAft>
                <a:spcPts val="0"/>
              </a:spcAft>
              <a:buSzPts val="1400"/>
              <a:buChar char="•"/>
            </a:pPr>
            <a:r>
              <a:rPr lang="en" sz="1400"/>
              <a:t>Key element of setting repository permissions / RBAC</a:t>
            </a:r>
            <a:br>
              <a:rPr lang="en" sz="1400"/>
            </a:br>
            <a:endParaRPr sz="1400"/>
          </a:p>
          <a:p>
            <a:pPr indent="-342900" lvl="0" marL="457200" rtl="0" algn="l">
              <a:spcBef>
                <a:spcPts val="1000"/>
              </a:spcBef>
              <a:spcAft>
                <a:spcPts val="0"/>
              </a:spcAft>
              <a:buSzPts val="1800"/>
              <a:buChar char="•"/>
            </a:pPr>
            <a:r>
              <a:rPr b="1" lang="en"/>
              <a:t>Robot accounts</a:t>
            </a:r>
            <a:endParaRPr b="1"/>
          </a:p>
          <a:p>
            <a:pPr indent="-317500" lvl="1" marL="914400" rtl="0" algn="l">
              <a:spcBef>
                <a:spcPts val="0"/>
              </a:spcBef>
              <a:spcAft>
                <a:spcPts val="0"/>
              </a:spcAft>
              <a:buSzPts val="1400"/>
              <a:buChar char="•"/>
            </a:pPr>
            <a:r>
              <a:rPr lang="en" sz="1400"/>
              <a:t>Allow for automatic software deployments</a:t>
            </a:r>
            <a:endParaRPr sz="1400"/>
          </a:p>
          <a:p>
            <a:pPr indent="-317500" lvl="1" marL="914400" rtl="0" algn="l">
              <a:spcBef>
                <a:spcPts val="0"/>
              </a:spcBef>
              <a:spcAft>
                <a:spcPts val="0"/>
              </a:spcAft>
              <a:buSzPts val="1400"/>
              <a:buChar char="•"/>
            </a:pPr>
            <a:r>
              <a:rPr lang="en" sz="1400"/>
              <a:t>Can be shared by multiple repositories owned by a user or organization</a:t>
            </a:r>
            <a:endParaRPr sz="1400"/>
          </a:p>
          <a:p>
            <a:pPr indent="-317500" lvl="1" marL="914400" rtl="0" algn="l">
              <a:spcBef>
                <a:spcPts val="0"/>
              </a:spcBef>
              <a:spcAft>
                <a:spcPts val="0"/>
              </a:spcAft>
              <a:buSzPts val="1400"/>
              <a:buChar char="•"/>
            </a:pPr>
            <a:r>
              <a:rPr lang="en" sz="1400"/>
              <a:t>Managed inside the organization view -&gt; </a:t>
            </a:r>
            <a:r>
              <a:rPr i="1" lang="en" sz="1400"/>
              <a:t>Robot Accounts</a:t>
            </a:r>
            <a:r>
              <a:rPr lang="en" sz="1400"/>
              <a:t> tab</a:t>
            </a:r>
            <a:endParaRPr sz="1400"/>
          </a:p>
        </p:txBody>
      </p:sp>
      <p:sp>
        <p:nvSpPr>
          <p:cNvPr id="793" name="Google Shape;793;p64"/>
          <p:cNvSpPr/>
          <p:nvPr/>
        </p:nvSpPr>
        <p:spPr>
          <a:xfrm>
            <a:off x="5972500" y="2336250"/>
            <a:ext cx="822600" cy="3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4" name="Google Shape;794;p64"/>
          <p:cNvPicPr preferRelativeResize="0"/>
          <p:nvPr/>
        </p:nvPicPr>
        <p:blipFill>
          <a:blip r:embed="rId3">
            <a:alphaModFix/>
          </a:blip>
          <a:stretch>
            <a:fillRect/>
          </a:stretch>
        </p:blipFill>
        <p:spPr>
          <a:xfrm>
            <a:off x="4658675" y="1272200"/>
            <a:ext cx="3324173" cy="2162227"/>
          </a:xfrm>
          <a:prstGeom prst="rect">
            <a:avLst/>
          </a:prstGeom>
          <a:noFill/>
          <a:ln>
            <a:noFill/>
          </a:ln>
        </p:spPr>
      </p:pic>
      <p:pic>
        <p:nvPicPr>
          <p:cNvPr id="795" name="Google Shape;795;p64"/>
          <p:cNvPicPr preferRelativeResize="0"/>
          <p:nvPr/>
        </p:nvPicPr>
        <p:blipFill>
          <a:blip r:embed="rId4">
            <a:alphaModFix/>
          </a:blip>
          <a:stretch>
            <a:fillRect/>
          </a:stretch>
        </p:blipFill>
        <p:spPr>
          <a:xfrm>
            <a:off x="5145400" y="2336250"/>
            <a:ext cx="3697927" cy="2192500"/>
          </a:xfrm>
          <a:prstGeom prst="rect">
            <a:avLst/>
          </a:prstGeom>
          <a:noFill/>
          <a:ln>
            <a:noFill/>
          </a:ln>
        </p:spPr>
      </p:pic>
      <p:pic>
        <p:nvPicPr>
          <p:cNvPr id="796" name="Google Shape;796;p64"/>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65"/>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Repository Permissions</a:t>
            </a:r>
            <a:endParaRPr/>
          </a:p>
        </p:txBody>
      </p:sp>
      <p:sp>
        <p:nvSpPr>
          <p:cNvPr id="802" name="Google Shape;802;p65"/>
          <p:cNvSpPr txBox="1"/>
          <p:nvPr>
            <p:ph idx="1" type="body"/>
          </p:nvPr>
        </p:nvSpPr>
        <p:spPr>
          <a:xfrm>
            <a:off x="457200" y="1096025"/>
            <a:ext cx="3939000" cy="3304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SzPts val="1800"/>
              <a:buChar char="•"/>
            </a:pPr>
            <a:r>
              <a:rPr lang="en"/>
              <a:t>Define which users, robot accounts and teams have can</a:t>
            </a:r>
            <a:endParaRPr/>
          </a:p>
          <a:p>
            <a:pPr indent="-330200" lvl="1" marL="914400" rtl="0" algn="l">
              <a:lnSpc>
                <a:spcPct val="150000"/>
              </a:lnSpc>
              <a:spcBef>
                <a:spcPts val="0"/>
              </a:spcBef>
              <a:spcAft>
                <a:spcPts val="0"/>
              </a:spcAft>
              <a:buSzPts val="1600"/>
              <a:buChar char="•"/>
            </a:pPr>
            <a:r>
              <a:rPr lang="en"/>
              <a:t>pull (read)</a:t>
            </a:r>
            <a:endParaRPr/>
          </a:p>
          <a:p>
            <a:pPr indent="-330200" lvl="1" marL="914400" rtl="0" algn="l">
              <a:lnSpc>
                <a:spcPct val="150000"/>
              </a:lnSpc>
              <a:spcBef>
                <a:spcPts val="0"/>
              </a:spcBef>
              <a:spcAft>
                <a:spcPts val="0"/>
              </a:spcAft>
              <a:buSzPts val="1600"/>
              <a:buChar char="•"/>
            </a:pPr>
            <a:r>
              <a:rPr lang="en"/>
              <a:t>push (write)</a:t>
            </a:r>
            <a:endParaRPr/>
          </a:p>
          <a:p>
            <a:pPr indent="-330200" lvl="1" marL="914400" rtl="0" algn="l">
              <a:lnSpc>
                <a:spcPct val="150000"/>
              </a:lnSpc>
              <a:spcBef>
                <a:spcPts val="0"/>
              </a:spcBef>
              <a:spcAft>
                <a:spcPts val="0"/>
              </a:spcAft>
              <a:buSzPts val="1600"/>
              <a:buChar char="•"/>
            </a:pPr>
            <a:r>
              <a:rPr lang="en"/>
              <a:t>Administer (admin)</a:t>
            </a:r>
            <a:endParaRPr/>
          </a:p>
          <a:p>
            <a:pPr indent="-342900" lvl="0" marL="457200" rtl="0" algn="l">
              <a:lnSpc>
                <a:spcPct val="150000"/>
              </a:lnSpc>
              <a:spcBef>
                <a:spcPts val="0"/>
              </a:spcBef>
              <a:spcAft>
                <a:spcPts val="0"/>
              </a:spcAft>
              <a:buSzPts val="1800"/>
              <a:buChar char="•"/>
            </a:pPr>
            <a:r>
              <a:rPr lang="en"/>
              <a:t>Repository admins can </a:t>
            </a:r>
            <a:endParaRPr/>
          </a:p>
          <a:p>
            <a:pPr indent="-330200" lvl="1" marL="914400" rtl="0" algn="l">
              <a:lnSpc>
                <a:spcPct val="150000"/>
              </a:lnSpc>
              <a:spcBef>
                <a:spcPts val="0"/>
              </a:spcBef>
              <a:spcAft>
                <a:spcPts val="0"/>
              </a:spcAft>
              <a:buSzPts val="1600"/>
              <a:buChar char="•"/>
            </a:pPr>
            <a:r>
              <a:rPr lang="en"/>
              <a:t>Add new permissions</a:t>
            </a:r>
            <a:endParaRPr/>
          </a:p>
          <a:p>
            <a:pPr indent="-330200" lvl="1" marL="914400" rtl="0" algn="l">
              <a:lnSpc>
                <a:spcPct val="150000"/>
              </a:lnSpc>
              <a:spcBef>
                <a:spcPts val="0"/>
              </a:spcBef>
              <a:spcAft>
                <a:spcPts val="0"/>
              </a:spcAft>
              <a:buSzPts val="1600"/>
              <a:buChar char="•"/>
            </a:pPr>
            <a:r>
              <a:rPr lang="en"/>
              <a:t>Change existing permissions</a:t>
            </a:r>
            <a:endParaRPr/>
          </a:p>
          <a:p>
            <a:pPr indent="-330200" lvl="1" marL="914400" rtl="0" algn="l">
              <a:lnSpc>
                <a:spcPct val="150000"/>
              </a:lnSpc>
              <a:spcBef>
                <a:spcPts val="0"/>
              </a:spcBef>
              <a:spcAft>
                <a:spcPts val="0"/>
              </a:spcAft>
              <a:buSzPts val="1600"/>
              <a:buChar char="•"/>
            </a:pPr>
            <a:r>
              <a:rPr lang="en"/>
              <a:t>Revoke permissions</a:t>
            </a:r>
            <a:endParaRPr/>
          </a:p>
        </p:txBody>
      </p:sp>
      <p:pic>
        <p:nvPicPr>
          <p:cNvPr id="803" name="Google Shape;803;p65"/>
          <p:cNvPicPr preferRelativeResize="0"/>
          <p:nvPr/>
        </p:nvPicPr>
        <p:blipFill>
          <a:blip r:embed="rId3">
            <a:alphaModFix/>
          </a:blip>
          <a:stretch>
            <a:fillRect/>
          </a:stretch>
        </p:blipFill>
        <p:spPr>
          <a:xfrm>
            <a:off x="4823200" y="1221724"/>
            <a:ext cx="3835550" cy="2311675"/>
          </a:xfrm>
          <a:prstGeom prst="rect">
            <a:avLst/>
          </a:prstGeom>
          <a:noFill/>
          <a:ln>
            <a:noFill/>
          </a:ln>
        </p:spPr>
      </p:pic>
      <p:sp>
        <p:nvSpPr>
          <p:cNvPr id="804" name="Google Shape;804;p65"/>
          <p:cNvSpPr/>
          <p:nvPr/>
        </p:nvSpPr>
        <p:spPr>
          <a:xfrm>
            <a:off x="4823200" y="3814175"/>
            <a:ext cx="3835500" cy="791400"/>
          </a:xfrm>
          <a:prstGeom prst="wedgeRectCallout">
            <a:avLst>
              <a:gd fmla="val -31040" name="adj1"/>
              <a:gd fmla="val -68461" name="adj2"/>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5"/>
          <p:cNvSpPr txBox="1"/>
          <p:nvPr/>
        </p:nvSpPr>
        <p:spPr>
          <a:xfrm>
            <a:off x="5429850" y="3840875"/>
            <a:ext cx="3014400" cy="7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Note:</a:t>
            </a:r>
            <a:r>
              <a:rPr lang="en" sz="1100">
                <a:solidFill>
                  <a:srgbClr val="FFFFFF"/>
                </a:solidFill>
                <a:latin typeface="Overpass"/>
                <a:ea typeface="Overpass"/>
                <a:cs typeface="Overpass"/>
                <a:sym typeface="Overpass"/>
              </a:rPr>
              <a:t>  viewing and changing permissions </a:t>
            </a:r>
            <a:br>
              <a:rPr lang="en" sz="1100">
                <a:solidFill>
                  <a:srgbClr val="FFFFFF"/>
                </a:solidFill>
                <a:latin typeface="Overpass"/>
                <a:ea typeface="Overpass"/>
                <a:cs typeface="Overpass"/>
                <a:sym typeface="Overpass"/>
              </a:rPr>
            </a:br>
            <a:r>
              <a:rPr lang="en" sz="1100">
                <a:solidFill>
                  <a:srgbClr val="FFFFFF"/>
                </a:solidFill>
                <a:latin typeface="Overpass"/>
                <a:ea typeface="Overpass"/>
                <a:cs typeface="Overpass"/>
                <a:sym typeface="Overpass"/>
              </a:rPr>
              <a:t>requires </a:t>
            </a:r>
            <a:r>
              <a:rPr b="1" lang="en" sz="1100">
                <a:solidFill>
                  <a:srgbClr val="FFFFFF"/>
                </a:solidFill>
                <a:latin typeface="Overpass"/>
                <a:ea typeface="Overpass"/>
                <a:cs typeface="Overpass"/>
                <a:sym typeface="Overpass"/>
              </a:rPr>
              <a:t>repository admin permission.</a:t>
            </a:r>
            <a:endParaRPr b="1" sz="1100">
              <a:solidFill>
                <a:srgbClr val="FFFFFF"/>
              </a:solidFill>
              <a:latin typeface="Overpass"/>
              <a:ea typeface="Overpass"/>
              <a:cs typeface="Overpass"/>
              <a:sym typeface="Overpass"/>
            </a:endParaRPr>
          </a:p>
        </p:txBody>
      </p:sp>
      <p:pic>
        <p:nvPicPr>
          <p:cNvPr id="806" name="Google Shape;806;p65"/>
          <p:cNvPicPr preferRelativeResize="0"/>
          <p:nvPr/>
        </p:nvPicPr>
        <p:blipFill>
          <a:blip r:embed="rId4">
            <a:alphaModFix/>
          </a:blip>
          <a:stretch>
            <a:fillRect/>
          </a:stretch>
        </p:blipFill>
        <p:spPr>
          <a:xfrm>
            <a:off x="5015975" y="3982012"/>
            <a:ext cx="296500" cy="455725"/>
          </a:xfrm>
          <a:prstGeom prst="rect">
            <a:avLst/>
          </a:prstGeom>
          <a:noFill/>
          <a:ln>
            <a:noFill/>
          </a:ln>
        </p:spPr>
      </p:pic>
      <p:pic>
        <p:nvPicPr>
          <p:cNvPr id="807" name="Google Shape;807;p65"/>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6"/>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Enterprise Authorization and Authentication</a:t>
            </a:r>
            <a:endParaRPr/>
          </a:p>
        </p:txBody>
      </p:sp>
      <p:sp>
        <p:nvSpPr>
          <p:cNvPr id="813" name="Google Shape;813;p66"/>
          <p:cNvSpPr txBox="1"/>
          <p:nvPr/>
        </p:nvSpPr>
        <p:spPr>
          <a:xfrm>
            <a:off x="311700" y="1058000"/>
            <a:ext cx="3939900" cy="3416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verpass"/>
                <a:ea typeface="Overpass"/>
                <a:cs typeface="Overpass"/>
                <a:sym typeface="Overpass"/>
              </a:rPr>
              <a:t>Leverage existing identify mgt</a:t>
            </a:r>
            <a:endParaRPr b="1">
              <a:latin typeface="Overpass"/>
              <a:ea typeface="Overpass"/>
              <a:cs typeface="Overpass"/>
              <a:sym typeface="Overpass"/>
            </a:endParaRPr>
          </a:p>
          <a:p>
            <a:pPr indent="57150" lvl="0" marL="0" rtl="0" algn="l">
              <a:spcBef>
                <a:spcPts val="0"/>
              </a:spcBef>
              <a:spcAft>
                <a:spcPts val="0"/>
              </a:spcAft>
              <a:buNone/>
            </a:pPr>
            <a:r>
              <a:t/>
            </a:r>
            <a:endParaRPr b="1">
              <a:latin typeface="Overpass"/>
              <a:ea typeface="Overpass"/>
              <a:cs typeface="Overpass"/>
              <a:sym typeface="Overpass"/>
            </a:endParaRPr>
          </a:p>
          <a:p>
            <a:pPr indent="0" lvl="0" marL="0" rtl="0" algn="l">
              <a:lnSpc>
                <a:spcPct val="100000"/>
              </a:lnSpc>
              <a:spcBef>
                <a:spcPts val="600"/>
              </a:spcBef>
              <a:spcAft>
                <a:spcPts val="0"/>
              </a:spcAft>
              <a:buNone/>
            </a:pPr>
            <a:r>
              <a:rPr b="1" lang="en">
                <a:latin typeface="Overpass"/>
                <a:ea typeface="Overpass"/>
                <a:cs typeface="Overpass"/>
                <a:sym typeface="Overpass"/>
              </a:rPr>
              <a:t>Description</a:t>
            </a:r>
            <a:r>
              <a:rPr lang="en">
                <a:latin typeface="Overpass"/>
                <a:ea typeface="Overpass"/>
                <a:cs typeface="Overpass"/>
                <a:sym typeface="Overpass"/>
              </a:rPr>
              <a:t>: </a:t>
            </a:r>
            <a:r>
              <a:rPr lang="en">
                <a:solidFill>
                  <a:schemeClr val="dk1"/>
                </a:solidFill>
                <a:latin typeface="Overpass"/>
                <a:ea typeface="Overpass"/>
                <a:cs typeface="Overpass"/>
                <a:sym typeface="Overpass"/>
              </a:rPr>
              <a:t>Red Hat Quay allows you to integrate your existing identity infrastructure and use a fine-grained permissions system to map to your organizational structure and grant access to whole teams to manage specific repositories.</a:t>
            </a:r>
            <a:endParaRPr>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t/>
            </a:r>
            <a:endParaRPr>
              <a:solidFill>
                <a:schemeClr val="dk1"/>
              </a:solidFill>
              <a:latin typeface="Overpass"/>
              <a:ea typeface="Overpass"/>
              <a:cs typeface="Overpass"/>
              <a:sym typeface="Overpass"/>
            </a:endParaRPr>
          </a:p>
          <a:p>
            <a:pPr indent="0" lvl="0" marL="0" rtl="0" algn="l">
              <a:lnSpc>
                <a:spcPct val="115000"/>
              </a:lnSpc>
              <a:spcBef>
                <a:spcPts val="600"/>
              </a:spcBef>
              <a:spcAft>
                <a:spcPts val="0"/>
              </a:spcAft>
              <a:buNone/>
            </a:pPr>
            <a:r>
              <a:rPr b="1" lang="en">
                <a:solidFill>
                  <a:schemeClr val="dk1"/>
                </a:solidFill>
                <a:latin typeface="Overpass"/>
                <a:ea typeface="Overpass"/>
                <a:cs typeface="Overpass"/>
                <a:sym typeface="Overpass"/>
              </a:rPr>
              <a:t>Support auth providers: </a:t>
            </a:r>
            <a:endParaRPr b="1">
              <a:solidFill>
                <a:schemeClr val="dk1"/>
              </a:solidFill>
              <a:latin typeface="Overpass"/>
              <a:ea typeface="Overpass"/>
              <a:cs typeface="Overpass"/>
              <a:sym typeface="Overpass"/>
            </a:endParaRPr>
          </a:p>
          <a:p>
            <a:pPr indent="-317500" lvl="0" marL="457200" rtl="0" algn="l">
              <a:lnSpc>
                <a:spcPct val="115000"/>
              </a:lnSpc>
              <a:spcBef>
                <a:spcPts val="60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Built-in Database Auth</a:t>
            </a:r>
            <a:endParaRPr>
              <a:solidFill>
                <a:schemeClr val="dk1"/>
              </a:solidFill>
              <a:latin typeface="Overpass"/>
              <a:ea typeface="Overpass"/>
              <a:cs typeface="Overpass"/>
              <a:sym typeface="Overpass"/>
            </a:endParaRPr>
          </a:p>
          <a:p>
            <a:pPr indent="-317500" lvl="0" marL="457200" rtl="0" algn="l">
              <a:lnSpc>
                <a:spcPct val="115000"/>
              </a:lnSpc>
              <a:spcBef>
                <a:spcPts val="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LDAP auth and sync</a:t>
            </a:r>
            <a:endParaRPr>
              <a:solidFill>
                <a:schemeClr val="dk1"/>
              </a:solidFill>
              <a:latin typeface="Overpass"/>
              <a:ea typeface="Overpass"/>
              <a:cs typeface="Overpass"/>
              <a:sym typeface="Overpass"/>
            </a:endParaRPr>
          </a:p>
          <a:p>
            <a:pPr indent="-317500" lvl="0" marL="457200" rtl="0" algn="l">
              <a:lnSpc>
                <a:spcPct val="115000"/>
              </a:lnSpc>
              <a:spcBef>
                <a:spcPts val="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External OIDC provider</a:t>
            </a:r>
            <a:endParaRPr>
              <a:solidFill>
                <a:schemeClr val="dk1"/>
              </a:solidFill>
              <a:latin typeface="Overpass"/>
              <a:ea typeface="Overpass"/>
              <a:cs typeface="Overpass"/>
              <a:sym typeface="Overpass"/>
            </a:endParaRPr>
          </a:p>
          <a:p>
            <a:pPr indent="-317500" lvl="0" marL="457200" rtl="0" algn="l">
              <a:lnSpc>
                <a:spcPct val="115000"/>
              </a:lnSpc>
              <a:spcBef>
                <a:spcPts val="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OpenStack Keystone</a:t>
            </a:r>
            <a:endParaRPr>
              <a:solidFill>
                <a:schemeClr val="dk1"/>
              </a:solidFill>
              <a:latin typeface="Overpass"/>
              <a:ea typeface="Overpass"/>
              <a:cs typeface="Overpass"/>
              <a:sym typeface="Overpass"/>
            </a:endParaRPr>
          </a:p>
        </p:txBody>
      </p:sp>
      <p:sp>
        <p:nvSpPr>
          <p:cNvPr id="814" name="Google Shape;814;p66"/>
          <p:cNvSpPr/>
          <p:nvPr/>
        </p:nvSpPr>
        <p:spPr>
          <a:xfrm>
            <a:off x="4519225" y="4058201"/>
            <a:ext cx="4101000" cy="592500"/>
          </a:xfrm>
          <a:prstGeom prst="wedgeRectCallout">
            <a:avLst>
              <a:gd fmla="val -31889" name="adj1"/>
              <a:gd fmla="val -61834" name="adj2"/>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6"/>
          <p:cNvSpPr txBox="1"/>
          <p:nvPr/>
        </p:nvSpPr>
        <p:spPr>
          <a:xfrm>
            <a:off x="5218750" y="4101537"/>
            <a:ext cx="3347400" cy="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Note: </a:t>
            </a:r>
            <a:r>
              <a:rPr lang="en" sz="1100">
                <a:solidFill>
                  <a:srgbClr val="FFFFFF"/>
                </a:solidFill>
                <a:latin typeface="Overpass"/>
                <a:ea typeface="Overpass"/>
                <a:cs typeface="Overpass"/>
                <a:sym typeface="Overpass"/>
              </a:rPr>
              <a:t>Auth integration for OCP </a:t>
            </a:r>
            <a:r>
              <a:rPr lang="en" sz="1100">
                <a:solidFill>
                  <a:srgbClr val="FFFFFF"/>
                </a:solidFill>
                <a:latin typeface="Overpass"/>
                <a:ea typeface="Overpass"/>
                <a:cs typeface="Overpass"/>
                <a:sym typeface="Overpass"/>
              </a:rPr>
              <a:t>coming</a:t>
            </a:r>
            <a:r>
              <a:rPr lang="en" sz="1100">
                <a:solidFill>
                  <a:srgbClr val="FFFFFF"/>
                </a:solidFill>
                <a:latin typeface="Overpass"/>
                <a:ea typeface="Overpass"/>
                <a:cs typeface="Overpass"/>
                <a:sym typeface="Overpass"/>
              </a:rPr>
              <a:t> soon. </a:t>
            </a:r>
            <a:endParaRPr sz="1100">
              <a:solidFill>
                <a:srgbClr val="FFFFFF"/>
              </a:solidFill>
              <a:latin typeface="Overpass"/>
              <a:ea typeface="Overpass"/>
              <a:cs typeface="Overpass"/>
              <a:sym typeface="Overpass"/>
            </a:endParaRPr>
          </a:p>
        </p:txBody>
      </p:sp>
      <p:pic>
        <p:nvPicPr>
          <p:cNvPr id="816" name="Google Shape;816;p66"/>
          <p:cNvPicPr preferRelativeResize="0"/>
          <p:nvPr/>
        </p:nvPicPr>
        <p:blipFill>
          <a:blip r:embed="rId3">
            <a:alphaModFix/>
          </a:blip>
          <a:stretch>
            <a:fillRect/>
          </a:stretch>
        </p:blipFill>
        <p:spPr>
          <a:xfrm>
            <a:off x="4708800" y="4178687"/>
            <a:ext cx="228700" cy="351525"/>
          </a:xfrm>
          <a:prstGeom prst="rect">
            <a:avLst/>
          </a:prstGeom>
          <a:noFill/>
          <a:ln>
            <a:noFill/>
          </a:ln>
        </p:spPr>
      </p:pic>
      <p:pic>
        <p:nvPicPr>
          <p:cNvPr id="817" name="Google Shape;817;p66"/>
          <p:cNvPicPr preferRelativeResize="0"/>
          <p:nvPr/>
        </p:nvPicPr>
        <p:blipFill rotWithShape="1">
          <a:blip r:embed="rId4">
            <a:alphaModFix/>
          </a:blip>
          <a:srcRect b="26394" l="0" r="12118" t="0"/>
          <a:stretch/>
        </p:blipFill>
        <p:spPr>
          <a:xfrm>
            <a:off x="4708800" y="1113600"/>
            <a:ext cx="3248797" cy="1671351"/>
          </a:xfrm>
          <a:prstGeom prst="rect">
            <a:avLst/>
          </a:prstGeom>
          <a:noFill/>
          <a:ln cap="flat" cmpd="sng" w="9525">
            <a:solidFill>
              <a:srgbClr val="999999"/>
            </a:solidFill>
            <a:prstDash val="solid"/>
            <a:round/>
            <a:headEnd len="sm" w="sm" type="none"/>
            <a:tailEnd len="sm" w="sm" type="none"/>
          </a:ln>
        </p:spPr>
      </p:pic>
      <p:pic>
        <p:nvPicPr>
          <p:cNvPr id="818" name="Google Shape;818;p66"/>
          <p:cNvPicPr preferRelativeResize="0"/>
          <p:nvPr/>
        </p:nvPicPr>
        <p:blipFill rotWithShape="1">
          <a:blip r:embed="rId5">
            <a:alphaModFix/>
          </a:blip>
          <a:srcRect b="0" l="0" r="25200" t="0"/>
          <a:stretch/>
        </p:blipFill>
        <p:spPr>
          <a:xfrm>
            <a:off x="5492613" y="2081850"/>
            <a:ext cx="3073526" cy="1671351"/>
          </a:xfrm>
          <a:prstGeom prst="rect">
            <a:avLst/>
          </a:prstGeom>
          <a:noFill/>
          <a:ln cap="flat" cmpd="sng" w="9525">
            <a:solidFill>
              <a:srgbClr val="999999"/>
            </a:solidFill>
            <a:prstDash val="solid"/>
            <a:round/>
            <a:headEnd len="sm" w="sm" type="none"/>
            <a:tailEnd len="sm" w="sm" type="none"/>
          </a:ln>
        </p:spPr>
      </p:pic>
      <p:pic>
        <p:nvPicPr>
          <p:cNvPr id="819" name="Google Shape;819;p66"/>
          <p:cNvPicPr preferRelativeResize="0"/>
          <p:nvPr/>
        </p:nvPicPr>
        <p:blipFill>
          <a:blip r:embed="rId6">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6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Clair</a:t>
            </a:r>
            <a:endParaRPr/>
          </a:p>
        </p:txBody>
      </p:sp>
      <p:pic>
        <p:nvPicPr>
          <p:cNvPr id="825" name="Google Shape;825;p67"/>
          <p:cNvPicPr preferRelativeResize="0"/>
          <p:nvPr/>
        </p:nvPicPr>
        <p:blipFill>
          <a:blip r:embed="rId3">
            <a:alphaModFix/>
          </a:blip>
          <a:stretch>
            <a:fillRect/>
          </a:stretch>
        </p:blipFill>
        <p:spPr>
          <a:xfrm>
            <a:off x="551600" y="4098725"/>
            <a:ext cx="1513450" cy="481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68"/>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Clair Vulnerability Scanning</a:t>
            </a:r>
            <a:endParaRPr/>
          </a:p>
        </p:txBody>
      </p:sp>
      <p:sp>
        <p:nvSpPr>
          <p:cNvPr id="831" name="Google Shape;831;p68"/>
          <p:cNvSpPr txBox="1"/>
          <p:nvPr/>
        </p:nvSpPr>
        <p:spPr>
          <a:xfrm>
            <a:off x="311700" y="1058000"/>
            <a:ext cx="3939900" cy="3416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verpass"/>
                <a:ea typeface="Overpass"/>
                <a:cs typeface="Overpass"/>
                <a:sym typeface="Overpass"/>
              </a:rPr>
              <a:t>Complete Visibility into known vulnerabilities and how to fix them</a:t>
            </a:r>
            <a:endParaRPr b="1">
              <a:latin typeface="Overpass"/>
              <a:ea typeface="Overpass"/>
              <a:cs typeface="Overpass"/>
              <a:sym typeface="Overpass"/>
            </a:endParaRPr>
          </a:p>
          <a:p>
            <a:pPr indent="57150" lvl="0" marL="0" rtl="0" algn="l">
              <a:spcBef>
                <a:spcPts val="600"/>
              </a:spcBef>
              <a:spcAft>
                <a:spcPts val="0"/>
              </a:spcAft>
              <a:buNone/>
            </a:pPr>
            <a:r>
              <a:t/>
            </a:r>
            <a:endParaRPr b="1">
              <a:latin typeface="Overpass"/>
              <a:ea typeface="Overpass"/>
              <a:cs typeface="Overpass"/>
              <a:sym typeface="Overpass"/>
            </a:endParaRPr>
          </a:p>
          <a:p>
            <a:pPr indent="0" lvl="0" marL="0" rtl="0" algn="l">
              <a:lnSpc>
                <a:spcPct val="115000"/>
              </a:lnSpc>
              <a:spcBef>
                <a:spcPts val="600"/>
              </a:spcBef>
              <a:spcAft>
                <a:spcPts val="0"/>
              </a:spcAft>
              <a:buNone/>
            </a:pPr>
            <a:r>
              <a:rPr b="1" lang="en">
                <a:latin typeface="Overpass"/>
                <a:ea typeface="Overpass"/>
                <a:cs typeface="Overpass"/>
                <a:sym typeface="Overpass"/>
              </a:rPr>
              <a:t>Description</a:t>
            </a:r>
            <a:r>
              <a:rPr lang="en">
                <a:latin typeface="Overpass"/>
                <a:ea typeface="Overpass"/>
                <a:cs typeface="Overpass"/>
                <a:sym typeface="Overpass"/>
              </a:rPr>
              <a:t>: </a:t>
            </a:r>
            <a:r>
              <a:rPr lang="en">
                <a:solidFill>
                  <a:schemeClr val="dk1"/>
                </a:solidFill>
                <a:latin typeface="Overpass"/>
                <a:ea typeface="Overpass"/>
                <a:cs typeface="Overpass"/>
                <a:sym typeface="Overpass"/>
              </a:rPr>
              <a:t>Quay integrates with Clair to continually scans your containers for vuln’s. </a:t>
            </a:r>
            <a:endParaRPr>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t/>
            </a:r>
            <a:endParaRPr>
              <a:latin typeface="Overpass"/>
              <a:ea typeface="Overpass"/>
              <a:cs typeface="Overpass"/>
              <a:sym typeface="Overpass"/>
            </a:endParaRPr>
          </a:p>
          <a:p>
            <a:pPr indent="0" lvl="0" marL="0" rtl="0" algn="l">
              <a:lnSpc>
                <a:spcPct val="115000"/>
              </a:lnSpc>
              <a:spcBef>
                <a:spcPts val="600"/>
              </a:spcBef>
              <a:spcAft>
                <a:spcPts val="0"/>
              </a:spcAft>
              <a:buNone/>
            </a:pPr>
            <a:r>
              <a:rPr b="1" lang="en">
                <a:solidFill>
                  <a:srgbClr val="000000"/>
                </a:solidFill>
                <a:latin typeface="Overpass"/>
                <a:ea typeface="Overpass"/>
                <a:cs typeface="Overpass"/>
                <a:sym typeface="Overpass"/>
              </a:rPr>
              <a:t>How it Works:</a:t>
            </a:r>
            <a:endParaRPr b="1">
              <a:solidFill>
                <a:srgbClr val="000000"/>
              </a:solidFill>
              <a:latin typeface="Overpass"/>
              <a:ea typeface="Overpass"/>
              <a:cs typeface="Overpass"/>
              <a:sym typeface="Overpass"/>
            </a:endParaRPr>
          </a:p>
          <a:p>
            <a:pPr indent="-317500" lvl="0" marL="457200" rtl="0" algn="l">
              <a:lnSpc>
                <a:spcPct val="115000"/>
              </a:lnSpc>
              <a:spcBef>
                <a:spcPts val="600"/>
              </a:spcBef>
              <a:spcAft>
                <a:spcPts val="0"/>
              </a:spcAft>
              <a:buClr>
                <a:srgbClr val="000000"/>
              </a:buClr>
              <a:buSzPts val="1400"/>
              <a:buFont typeface="Overpass"/>
              <a:buChar char="●"/>
            </a:pPr>
            <a:r>
              <a:rPr lang="en">
                <a:latin typeface="Overpass"/>
                <a:ea typeface="Overpass"/>
                <a:cs typeface="Overpass"/>
                <a:sym typeface="Overpass"/>
              </a:rPr>
              <a:t>Static analysis of vulnerabilities</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Multiple drivers and data sources</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Synchronous update of vuln metadata</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New vuln’s trigger notifications</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Rich Clair API</a:t>
            </a:r>
            <a:endParaRPr>
              <a:latin typeface="Overpass"/>
              <a:ea typeface="Overpass"/>
              <a:cs typeface="Overpass"/>
              <a:sym typeface="Overpass"/>
            </a:endParaRPr>
          </a:p>
          <a:p>
            <a:pPr indent="-317500" lvl="0" marL="457200" rtl="0" algn="l">
              <a:lnSpc>
                <a:spcPct val="115000"/>
              </a:lnSpc>
              <a:spcBef>
                <a:spcPts val="0"/>
              </a:spcBef>
              <a:spcAft>
                <a:spcPts val="0"/>
              </a:spcAft>
              <a:buClr>
                <a:srgbClr val="000000"/>
              </a:buClr>
              <a:buSzPts val="1400"/>
              <a:buFont typeface="Overpass"/>
              <a:buChar char="●"/>
            </a:pPr>
            <a:r>
              <a:rPr lang="en">
                <a:latin typeface="Overpass"/>
                <a:ea typeface="Overpass"/>
                <a:cs typeface="Overpass"/>
                <a:sym typeface="Overpass"/>
              </a:rPr>
              <a:t>Can run single-instance or HA</a:t>
            </a:r>
            <a:endParaRPr>
              <a:latin typeface="Overpass"/>
              <a:ea typeface="Overpass"/>
              <a:cs typeface="Overpass"/>
              <a:sym typeface="Overpass"/>
            </a:endParaRPr>
          </a:p>
          <a:p>
            <a:pPr indent="57150" lvl="0" marL="0" rtl="0" algn="l">
              <a:spcBef>
                <a:spcPts val="600"/>
              </a:spcBef>
              <a:spcAft>
                <a:spcPts val="0"/>
              </a:spcAft>
              <a:buNone/>
            </a:pPr>
            <a:r>
              <a:t/>
            </a:r>
            <a:endParaRPr sz="1100">
              <a:latin typeface="Overpass"/>
              <a:ea typeface="Overpass"/>
              <a:cs typeface="Overpass"/>
              <a:sym typeface="Overpass"/>
            </a:endParaRPr>
          </a:p>
        </p:txBody>
      </p:sp>
      <p:pic>
        <p:nvPicPr>
          <p:cNvPr descr="QuayScreenshot_Scanning.png" id="832" name="Google Shape;832;p68"/>
          <p:cNvPicPr preferRelativeResize="0"/>
          <p:nvPr/>
        </p:nvPicPr>
        <p:blipFill>
          <a:blip r:embed="rId3">
            <a:alphaModFix/>
          </a:blip>
          <a:stretch>
            <a:fillRect/>
          </a:stretch>
        </p:blipFill>
        <p:spPr>
          <a:xfrm>
            <a:off x="4708800" y="1574250"/>
            <a:ext cx="3976650" cy="2364966"/>
          </a:xfrm>
          <a:prstGeom prst="rect">
            <a:avLst/>
          </a:prstGeom>
          <a:noFill/>
          <a:ln>
            <a:noFill/>
          </a:ln>
        </p:spPr>
      </p:pic>
      <p:pic>
        <p:nvPicPr>
          <p:cNvPr id="833" name="Google Shape;833;p68"/>
          <p:cNvPicPr preferRelativeResize="0"/>
          <p:nvPr/>
        </p:nvPicPr>
        <p:blipFill>
          <a:blip r:embed="rId4">
            <a:alphaModFix/>
          </a:blip>
          <a:stretch>
            <a:fillRect/>
          </a:stretch>
        </p:blipFill>
        <p:spPr>
          <a:xfrm>
            <a:off x="7172000" y="493550"/>
            <a:ext cx="1513450" cy="481975"/>
          </a:xfrm>
          <a:prstGeom prst="rect">
            <a:avLst/>
          </a:prstGeom>
          <a:noFill/>
          <a:ln>
            <a:noFill/>
          </a:ln>
        </p:spPr>
      </p:pic>
      <p:pic>
        <p:nvPicPr>
          <p:cNvPr id="834" name="Google Shape;834;p68"/>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69"/>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setup Clair - Step 3</a:t>
            </a:r>
            <a:endParaRPr/>
          </a:p>
        </p:txBody>
      </p:sp>
      <p:sp>
        <p:nvSpPr>
          <p:cNvPr id="840" name="Google Shape;840;p69"/>
          <p:cNvSpPr txBox="1"/>
          <p:nvPr>
            <p:ph idx="1" type="body"/>
          </p:nvPr>
        </p:nvSpPr>
        <p:spPr>
          <a:xfrm>
            <a:off x="457200" y="1096025"/>
            <a:ext cx="4190100" cy="330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240"/>
              </a:spcBef>
              <a:spcAft>
                <a:spcPts val="0"/>
              </a:spcAft>
              <a:buSzPts val="1800"/>
              <a:buChar char="•"/>
            </a:pPr>
            <a:r>
              <a:rPr lang="en"/>
              <a:t>Red Hat OVAL streams are configured by default</a:t>
            </a:r>
            <a:endParaRPr/>
          </a:p>
          <a:p>
            <a:pPr indent="0" lvl="0" marL="457200" rtl="0" algn="l">
              <a:lnSpc>
                <a:spcPct val="115000"/>
              </a:lnSpc>
              <a:spcBef>
                <a:spcPts val="240"/>
              </a:spcBef>
              <a:spcAft>
                <a:spcPts val="0"/>
              </a:spcAft>
              <a:buNone/>
            </a:pPr>
            <a:r>
              <a:t/>
            </a:r>
            <a:endParaRPr/>
          </a:p>
          <a:p>
            <a:pPr indent="-342900" lvl="0" marL="457200" rtl="0" algn="l">
              <a:lnSpc>
                <a:spcPct val="115000"/>
              </a:lnSpc>
              <a:spcBef>
                <a:spcPts val="240"/>
              </a:spcBef>
              <a:spcAft>
                <a:spcPts val="0"/>
              </a:spcAft>
              <a:buSzPts val="1800"/>
              <a:buChar char="•"/>
            </a:pPr>
            <a:r>
              <a:rPr lang="en"/>
              <a:t>Clair v2 limited to one namespace (RHEL/Alpine </a:t>
            </a:r>
            <a:r>
              <a:rPr b="1" lang="en"/>
              <a:t>or</a:t>
            </a:r>
            <a:r>
              <a:rPr lang="en"/>
              <a:t> pip but </a:t>
            </a:r>
            <a:r>
              <a:rPr b="1" lang="en"/>
              <a:t>not both</a:t>
            </a:r>
            <a:r>
              <a:rPr lang="en"/>
              <a:t>)</a:t>
            </a:r>
            <a:br>
              <a:rPr lang="en"/>
            </a:br>
            <a:endParaRPr/>
          </a:p>
          <a:p>
            <a:pPr indent="-342900" lvl="0" marL="457200" rtl="0" algn="l">
              <a:lnSpc>
                <a:spcPct val="115000"/>
              </a:lnSpc>
              <a:spcBef>
                <a:spcPts val="0"/>
              </a:spcBef>
              <a:spcAft>
                <a:spcPts val="0"/>
              </a:spcAft>
              <a:buSzPts val="1800"/>
              <a:buChar char="•"/>
            </a:pPr>
            <a:r>
              <a:rPr lang="en"/>
              <a:t>Clair v3 will add support for other language level package managers (pip, npm, etc.) and additional namespaces (OS </a:t>
            </a:r>
            <a:r>
              <a:rPr b="1" lang="en"/>
              <a:t>and</a:t>
            </a:r>
            <a:r>
              <a:rPr lang="en"/>
              <a:t> languages)</a:t>
            </a:r>
            <a:endParaRPr/>
          </a:p>
        </p:txBody>
      </p:sp>
      <p:pic>
        <p:nvPicPr>
          <p:cNvPr id="841" name="Google Shape;841;p69"/>
          <p:cNvPicPr preferRelativeResize="0"/>
          <p:nvPr/>
        </p:nvPicPr>
        <p:blipFill>
          <a:blip r:embed="rId3">
            <a:alphaModFix/>
          </a:blip>
          <a:stretch>
            <a:fillRect/>
          </a:stretch>
        </p:blipFill>
        <p:spPr>
          <a:xfrm>
            <a:off x="6079250" y="2418600"/>
            <a:ext cx="1899750" cy="605000"/>
          </a:xfrm>
          <a:prstGeom prst="rect">
            <a:avLst/>
          </a:prstGeom>
          <a:noFill/>
          <a:ln>
            <a:noFill/>
          </a:ln>
        </p:spPr>
      </p:pic>
      <p:sp>
        <p:nvSpPr>
          <p:cNvPr id="842" name="Google Shape;842;p69"/>
          <p:cNvSpPr/>
          <p:nvPr/>
        </p:nvSpPr>
        <p:spPr>
          <a:xfrm>
            <a:off x="5219461" y="3430300"/>
            <a:ext cx="3489000" cy="791400"/>
          </a:xfrm>
          <a:prstGeom prst="wedgeRectCallout">
            <a:avLst>
              <a:gd fmla="val -31040" name="adj1"/>
              <a:gd fmla="val -68461" name="adj2"/>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9"/>
          <p:cNvSpPr txBox="1"/>
          <p:nvPr/>
        </p:nvSpPr>
        <p:spPr>
          <a:xfrm>
            <a:off x="5913025" y="3457000"/>
            <a:ext cx="2750700" cy="7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Note:</a:t>
            </a:r>
            <a:r>
              <a:rPr lang="en" sz="1100">
                <a:solidFill>
                  <a:srgbClr val="FFFFFF"/>
                </a:solidFill>
                <a:latin typeface="Overpass"/>
                <a:ea typeface="Overpass"/>
                <a:cs typeface="Overpass"/>
                <a:sym typeface="Overpass"/>
              </a:rPr>
              <a:t>  Due to OVAL usage same limitations apply to Clair as to openSCAP (RHEL Base Chan only)</a:t>
            </a:r>
            <a:endParaRPr sz="1100">
              <a:solidFill>
                <a:srgbClr val="FFFFFF"/>
              </a:solidFill>
              <a:latin typeface="Overpass"/>
              <a:ea typeface="Overpass"/>
              <a:cs typeface="Overpass"/>
              <a:sym typeface="Overpass"/>
            </a:endParaRPr>
          </a:p>
        </p:txBody>
      </p:sp>
      <p:pic>
        <p:nvPicPr>
          <p:cNvPr id="844" name="Google Shape;844;p69"/>
          <p:cNvPicPr preferRelativeResize="0"/>
          <p:nvPr/>
        </p:nvPicPr>
        <p:blipFill>
          <a:blip r:embed="rId4">
            <a:alphaModFix/>
          </a:blip>
          <a:stretch>
            <a:fillRect/>
          </a:stretch>
        </p:blipFill>
        <p:spPr>
          <a:xfrm>
            <a:off x="5457575" y="3598137"/>
            <a:ext cx="296500" cy="455725"/>
          </a:xfrm>
          <a:prstGeom prst="rect">
            <a:avLst/>
          </a:prstGeom>
          <a:noFill/>
          <a:ln>
            <a:noFill/>
          </a:ln>
        </p:spPr>
      </p:pic>
      <p:sp>
        <p:nvSpPr>
          <p:cNvPr id="845" name="Google Shape;845;p69"/>
          <p:cNvSpPr/>
          <p:nvPr/>
        </p:nvSpPr>
        <p:spPr>
          <a:xfrm>
            <a:off x="5219461" y="1220500"/>
            <a:ext cx="3489000" cy="791400"/>
          </a:xfrm>
          <a:prstGeom prst="wedgeRectCallout">
            <a:avLst>
              <a:gd fmla="val -51080" name="adj1"/>
              <a:gd fmla="val -11121" name="adj2"/>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9"/>
          <p:cNvSpPr txBox="1"/>
          <p:nvPr/>
        </p:nvSpPr>
        <p:spPr>
          <a:xfrm>
            <a:off x="5913025" y="1247200"/>
            <a:ext cx="2750700" cy="7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Note:</a:t>
            </a:r>
            <a:r>
              <a:rPr lang="en" sz="1100">
                <a:solidFill>
                  <a:srgbClr val="FFFFFF"/>
                </a:solidFill>
                <a:latin typeface="Overpass"/>
                <a:ea typeface="Overpass"/>
                <a:cs typeface="Overpass"/>
                <a:sym typeface="Overpass"/>
              </a:rPr>
              <a:t>  </a:t>
            </a:r>
            <a:r>
              <a:rPr lang="en" sz="1100">
                <a:solidFill>
                  <a:srgbClr val="FFFFFF"/>
                </a:solidFill>
                <a:latin typeface="Overpass"/>
                <a:ea typeface="Overpass"/>
                <a:cs typeface="Overpass"/>
                <a:sym typeface="Overpass"/>
              </a:rPr>
              <a:t>Users can’t add additional data sources without programming!</a:t>
            </a:r>
            <a:endParaRPr sz="1100">
              <a:solidFill>
                <a:srgbClr val="FFFFFF"/>
              </a:solidFill>
              <a:latin typeface="Overpass"/>
              <a:ea typeface="Overpass"/>
              <a:cs typeface="Overpass"/>
              <a:sym typeface="Overpass"/>
            </a:endParaRPr>
          </a:p>
        </p:txBody>
      </p:sp>
      <p:pic>
        <p:nvPicPr>
          <p:cNvPr id="847" name="Google Shape;847;p69"/>
          <p:cNvPicPr preferRelativeResize="0"/>
          <p:nvPr/>
        </p:nvPicPr>
        <p:blipFill>
          <a:blip r:embed="rId4">
            <a:alphaModFix/>
          </a:blip>
          <a:stretch>
            <a:fillRect/>
          </a:stretch>
        </p:blipFill>
        <p:spPr>
          <a:xfrm>
            <a:off x="5457575" y="1388337"/>
            <a:ext cx="296500" cy="455725"/>
          </a:xfrm>
          <a:prstGeom prst="rect">
            <a:avLst/>
          </a:prstGeom>
          <a:noFill/>
          <a:ln>
            <a:noFill/>
          </a:ln>
        </p:spPr>
      </p:pic>
      <p:pic>
        <p:nvPicPr>
          <p:cNvPr id="848" name="Google Shape;848;p69"/>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70"/>
          <p:cNvSpPr txBox="1"/>
          <p:nvPr>
            <p:ph type="title"/>
          </p:nvPr>
        </p:nvSpPr>
        <p:spPr>
          <a:xfrm>
            <a:off x="1562906" y="1307719"/>
            <a:ext cx="5649900" cy="120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Quay Use Cases</a:t>
            </a:r>
            <a:endParaRPr/>
          </a:p>
        </p:txBody>
      </p:sp>
      <p:sp>
        <p:nvSpPr>
          <p:cNvPr id="255" name="Google Shape;255;p36"/>
          <p:cNvSpPr txBox="1"/>
          <p:nvPr>
            <p:ph idx="1" type="body"/>
          </p:nvPr>
        </p:nvSpPr>
        <p:spPr>
          <a:xfrm>
            <a:off x="457200" y="1096025"/>
            <a:ext cx="8391000" cy="3304500"/>
          </a:xfrm>
          <a:prstGeom prst="rect">
            <a:avLst/>
          </a:prstGeom>
        </p:spPr>
        <p:txBody>
          <a:bodyPr anchorCtr="0" anchor="ctr" bIns="91425" lIns="91425" spcFirstLastPara="1" rIns="91425" wrap="square" tIns="91425">
            <a:noAutofit/>
          </a:bodyPr>
          <a:lstStyle/>
          <a:p>
            <a:pPr indent="-342900" lvl="0" marL="457200" rtl="0" algn="l">
              <a:lnSpc>
                <a:spcPct val="150000"/>
              </a:lnSpc>
              <a:spcBef>
                <a:spcPts val="240"/>
              </a:spcBef>
              <a:spcAft>
                <a:spcPts val="0"/>
              </a:spcAft>
              <a:buSzPts val="1800"/>
              <a:buChar char="•"/>
            </a:pPr>
            <a:r>
              <a:rPr lang="en"/>
              <a:t>Large-scale and distributed environments (thousands of users and images)</a:t>
            </a:r>
            <a:endParaRPr/>
          </a:p>
          <a:p>
            <a:pPr indent="-342900" lvl="0" marL="457200" rtl="0" algn="l">
              <a:lnSpc>
                <a:spcPct val="150000"/>
              </a:lnSpc>
              <a:spcBef>
                <a:spcPts val="0"/>
              </a:spcBef>
              <a:spcAft>
                <a:spcPts val="0"/>
              </a:spcAft>
              <a:buSzPts val="1800"/>
              <a:buChar char="•"/>
            </a:pPr>
            <a:r>
              <a:rPr lang="en"/>
              <a:t>Customer has multiple OpenShift/Kubernetes clusters (content ingress)</a:t>
            </a:r>
            <a:endParaRPr/>
          </a:p>
          <a:p>
            <a:pPr indent="-342900" lvl="0" marL="457200" rtl="0" algn="l">
              <a:lnSpc>
                <a:spcPct val="150000"/>
              </a:lnSpc>
              <a:spcBef>
                <a:spcPts val="0"/>
              </a:spcBef>
              <a:spcAft>
                <a:spcPts val="0"/>
              </a:spcAft>
              <a:buSzPts val="1800"/>
              <a:buChar char="•"/>
            </a:pPr>
            <a:r>
              <a:rPr lang="en"/>
              <a:t>Customer needs OpenShift/Kubernetes in multiple geographical regions</a:t>
            </a:r>
            <a:endParaRPr/>
          </a:p>
          <a:p>
            <a:pPr indent="-342900" lvl="0" marL="457200" rtl="0" algn="l">
              <a:lnSpc>
                <a:spcPct val="150000"/>
              </a:lnSpc>
              <a:spcBef>
                <a:spcPts val="0"/>
              </a:spcBef>
              <a:spcAft>
                <a:spcPts val="0"/>
              </a:spcAft>
              <a:buSzPts val="1800"/>
              <a:buChar char="•"/>
            </a:pPr>
            <a:r>
              <a:rPr lang="en"/>
              <a:t>Customer needs governance for container images (scanning)</a:t>
            </a:r>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Customer has high image maintenance and automation requirements</a:t>
            </a:r>
            <a:endParaRPr>
              <a:solidFill>
                <a:schemeClr val="dk1"/>
              </a:solidFill>
            </a:endParaRPr>
          </a:p>
          <a:p>
            <a:pPr indent="-342900" lvl="0" marL="457200" rtl="0" algn="l">
              <a:lnSpc>
                <a:spcPct val="150000"/>
              </a:lnSpc>
              <a:spcBef>
                <a:spcPts val="0"/>
              </a:spcBef>
              <a:spcAft>
                <a:spcPts val="0"/>
              </a:spcAft>
              <a:buSzPts val="1800"/>
              <a:buChar char="•"/>
            </a:pPr>
            <a:r>
              <a:rPr lang="en"/>
              <a:t>Large number of build and high requirements on image delivery t</a:t>
            </a:r>
            <a:r>
              <a:rPr lang="en"/>
              <a:t>hroughput</a:t>
            </a:r>
            <a:endParaRPr b="1"/>
          </a:p>
        </p:txBody>
      </p:sp>
      <p:pic>
        <p:nvPicPr>
          <p:cNvPr id="256" name="Google Shape;256;p36"/>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762000" y="0"/>
            <a:ext cx="7772400" cy="102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 Ingress with </a:t>
            </a:r>
            <a:r>
              <a:rPr lang="en"/>
              <a:t>Quay</a:t>
            </a:r>
            <a:endParaRPr/>
          </a:p>
        </p:txBody>
      </p:sp>
      <p:sp>
        <p:nvSpPr>
          <p:cNvPr id="262" name="Google Shape;262;p37"/>
          <p:cNvSpPr/>
          <p:nvPr/>
        </p:nvSpPr>
        <p:spPr>
          <a:xfrm>
            <a:off x="6016452" y="3673700"/>
            <a:ext cx="2495100" cy="7167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200">
              <a:solidFill>
                <a:srgbClr val="FFFFFF"/>
              </a:solidFill>
              <a:latin typeface="Overpass"/>
              <a:ea typeface="Overpass"/>
              <a:cs typeface="Overpass"/>
              <a:sym typeface="Overpass"/>
            </a:endParaRPr>
          </a:p>
          <a:p>
            <a:pPr indent="0" lvl="0" marL="0" rtl="0" algn="ctr">
              <a:spcBef>
                <a:spcPts val="0"/>
              </a:spcBef>
              <a:spcAft>
                <a:spcPts val="0"/>
              </a:spcAft>
              <a:buNone/>
            </a:pPr>
            <a:r>
              <a:t/>
            </a:r>
            <a:endParaRPr b="1" sz="1200">
              <a:solidFill>
                <a:srgbClr val="FFFFFF"/>
              </a:solidFill>
              <a:latin typeface="Overpass"/>
              <a:ea typeface="Overpass"/>
              <a:cs typeface="Overpass"/>
              <a:sym typeface="Overpass"/>
            </a:endParaRPr>
          </a:p>
        </p:txBody>
      </p:sp>
      <p:sp>
        <p:nvSpPr>
          <p:cNvPr id="263" name="Google Shape;263;p37"/>
          <p:cNvSpPr/>
          <p:nvPr/>
        </p:nvSpPr>
        <p:spPr>
          <a:xfrm>
            <a:off x="6016451" y="2853975"/>
            <a:ext cx="2495100" cy="716700"/>
          </a:xfrm>
          <a:prstGeom prst="rect">
            <a:avLst/>
          </a:prstGeom>
          <a:solidFill>
            <a:srgbClr val="6FA8DC"/>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200">
              <a:solidFill>
                <a:schemeClr val="dk1"/>
              </a:solidFill>
              <a:latin typeface="Overpass"/>
              <a:ea typeface="Overpass"/>
              <a:cs typeface="Overpass"/>
              <a:sym typeface="Overpass"/>
            </a:endParaRPr>
          </a:p>
          <a:p>
            <a:pPr indent="0" lvl="0" marL="0" rtl="0" algn="ctr">
              <a:spcBef>
                <a:spcPts val="0"/>
              </a:spcBef>
              <a:spcAft>
                <a:spcPts val="0"/>
              </a:spcAft>
              <a:buNone/>
            </a:pPr>
            <a:r>
              <a:t/>
            </a:r>
            <a:endParaRPr b="1" sz="1200">
              <a:solidFill>
                <a:srgbClr val="CFE2F3"/>
              </a:solidFill>
              <a:latin typeface="Overpass"/>
              <a:ea typeface="Overpass"/>
              <a:cs typeface="Overpass"/>
              <a:sym typeface="Overpass"/>
            </a:endParaRPr>
          </a:p>
        </p:txBody>
      </p:sp>
      <p:sp>
        <p:nvSpPr>
          <p:cNvPr id="264" name="Google Shape;264;p37"/>
          <p:cNvSpPr/>
          <p:nvPr/>
        </p:nvSpPr>
        <p:spPr>
          <a:xfrm>
            <a:off x="6016451" y="2034250"/>
            <a:ext cx="2495100" cy="7167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Overpass"/>
              <a:ea typeface="Overpass"/>
              <a:cs typeface="Overpass"/>
              <a:sym typeface="Overpass"/>
            </a:endParaRPr>
          </a:p>
        </p:txBody>
      </p:sp>
      <p:sp>
        <p:nvSpPr>
          <p:cNvPr id="265" name="Google Shape;265;p37"/>
          <p:cNvSpPr/>
          <p:nvPr/>
        </p:nvSpPr>
        <p:spPr>
          <a:xfrm>
            <a:off x="3288025" y="1521807"/>
            <a:ext cx="1327500" cy="2606400"/>
          </a:xfrm>
          <a:prstGeom prst="rect">
            <a:avLst/>
          </a:prstGeom>
          <a:solidFill>
            <a:srgbClr val="D0E0E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QUAY</a:t>
            </a:r>
            <a:endParaRPr b="1">
              <a:latin typeface="Overpass"/>
              <a:ea typeface="Overpass"/>
              <a:cs typeface="Overpass"/>
              <a:sym typeface="Overpass"/>
            </a:endParaRPr>
          </a:p>
        </p:txBody>
      </p:sp>
      <p:sp>
        <p:nvSpPr>
          <p:cNvPr id="266" name="Google Shape;266;p37"/>
          <p:cNvSpPr/>
          <p:nvPr/>
        </p:nvSpPr>
        <p:spPr>
          <a:xfrm>
            <a:off x="6016451" y="1214525"/>
            <a:ext cx="2495100" cy="7167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Overpass"/>
              <a:ea typeface="Overpass"/>
              <a:cs typeface="Overpass"/>
              <a:sym typeface="Overpass"/>
            </a:endParaRPr>
          </a:p>
        </p:txBody>
      </p:sp>
      <p:pic>
        <p:nvPicPr>
          <p:cNvPr id="267" name="Google Shape;267;p37"/>
          <p:cNvPicPr preferRelativeResize="0"/>
          <p:nvPr/>
        </p:nvPicPr>
        <p:blipFill>
          <a:blip r:embed="rId3">
            <a:alphaModFix/>
          </a:blip>
          <a:stretch>
            <a:fillRect/>
          </a:stretch>
        </p:blipFill>
        <p:spPr>
          <a:xfrm>
            <a:off x="6281185" y="3025125"/>
            <a:ext cx="272540" cy="374400"/>
          </a:xfrm>
          <a:prstGeom prst="rect">
            <a:avLst/>
          </a:prstGeom>
          <a:noFill/>
          <a:ln>
            <a:noFill/>
          </a:ln>
        </p:spPr>
      </p:pic>
      <p:pic>
        <p:nvPicPr>
          <p:cNvPr id="268" name="Google Shape;268;p37"/>
          <p:cNvPicPr preferRelativeResize="0"/>
          <p:nvPr/>
        </p:nvPicPr>
        <p:blipFill>
          <a:blip r:embed="rId3">
            <a:alphaModFix/>
          </a:blip>
          <a:stretch>
            <a:fillRect/>
          </a:stretch>
        </p:blipFill>
        <p:spPr>
          <a:xfrm>
            <a:off x="6281185" y="2227721"/>
            <a:ext cx="272540" cy="374400"/>
          </a:xfrm>
          <a:prstGeom prst="rect">
            <a:avLst/>
          </a:prstGeom>
          <a:noFill/>
          <a:ln>
            <a:noFill/>
          </a:ln>
        </p:spPr>
      </p:pic>
      <p:pic>
        <p:nvPicPr>
          <p:cNvPr id="269" name="Google Shape;269;p37"/>
          <p:cNvPicPr preferRelativeResize="0"/>
          <p:nvPr/>
        </p:nvPicPr>
        <p:blipFill>
          <a:blip r:embed="rId3">
            <a:alphaModFix/>
          </a:blip>
          <a:stretch>
            <a:fillRect/>
          </a:stretch>
        </p:blipFill>
        <p:spPr>
          <a:xfrm>
            <a:off x="6281185" y="1415204"/>
            <a:ext cx="272540" cy="374400"/>
          </a:xfrm>
          <a:prstGeom prst="rect">
            <a:avLst/>
          </a:prstGeom>
          <a:noFill/>
          <a:ln>
            <a:noFill/>
          </a:ln>
        </p:spPr>
      </p:pic>
      <p:sp>
        <p:nvSpPr>
          <p:cNvPr id="270" name="Google Shape;270;p37"/>
          <p:cNvSpPr/>
          <p:nvPr/>
        </p:nvSpPr>
        <p:spPr>
          <a:xfrm>
            <a:off x="933525" y="1185833"/>
            <a:ext cx="1159800" cy="10491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latin typeface="Overpass"/>
                <a:ea typeface="Overpass"/>
                <a:cs typeface="Overpass"/>
                <a:sym typeface="Overpass"/>
              </a:rPr>
              <a:t>Contai</a:t>
            </a:r>
            <a:r>
              <a:rPr b="1" lang="en" sz="900">
                <a:latin typeface="Overpass"/>
                <a:ea typeface="Overpass"/>
                <a:cs typeface="Overpass"/>
                <a:sym typeface="Overpass"/>
              </a:rPr>
              <a:t>ner </a:t>
            </a:r>
            <a:r>
              <a:rPr b="1" lang="en" sz="900">
                <a:solidFill>
                  <a:srgbClr val="000000"/>
                </a:solidFill>
                <a:latin typeface="Overpass"/>
                <a:ea typeface="Overpass"/>
                <a:cs typeface="Overpass"/>
                <a:sym typeface="Overpass"/>
              </a:rPr>
              <a:t>Cata</a:t>
            </a:r>
            <a:r>
              <a:rPr b="1" lang="en" sz="900">
                <a:latin typeface="Overpass"/>
                <a:ea typeface="Overpass"/>
                <a:cs typeface="Overpass"/>
                <a:sym typeface="Overpass"/>
              </a:rPr>
              <a:t>log</a:t>
            </a:r>
            <a:br>
              <a:rPr b="1" lang="en" sz="900">
                <a:latin typeface="Overpass"/>
                <a:ea typeface="Overpass"/>
                <a:cs typeface="Overpass"/>
                <a:sym typeface="Overpass"/>
              </a:rPr>
            </a:br>
            <a:r>
              <a:rPr b="1" lang="en" sz="900">
                <a:latin typeface="Overpass"/>
                <a:ea typeface="Overpass"/>
                <a:cs typeface="Overpass"/>
                <a:sym typeface="Overpass"/>
              </a:rPr>
              <a:t>(RHCC)</a:t>
            </a:r>
            <a:endParaRPr b="1" sz="900">
              <a:solidFill>
                <a:srgbClr val="000000"/>
              </a:solidFill>
              <a:latin typeface="Overpass"/>
              <a:ea typeface="Overpass"/>
              <a:cs typeface="Overpass"/>
              <a:sym typeface="Overpass"/>
            </a:endParaRPr>
          </a:p>
          <a:p>
            <a:pPr indent="0" lvl="0" marL="0" rtl="0" algn="ctr">
              <a:spcBef>
                <a:spcPts val="0"/>
              </a:spcBef>
              <a:spcAft>
                <a:spcPts val="0"/>
              </a:spcAft>
              <a:buNone/>
            </a:pPr>
            <a:r>
              <a:t/>
            </a:r>
            <a:endParaRPr b="1" sz="900">
              <a:latin typeface="Overpass"/>
              <a:ea typeface="Overpass"/>
              <a:cs typeface="Overpass"/>
              <a:sym typeface="Overpass"/>
            </a:endParaRPr>
          </a:p>
        </p:txBody>
      </p:sp>
      <p:sp>
        <p:nvSpPr>
          <p:cNvPr id="271" name="Google Shape;271;p37"/>
          <p:cNvSpPr/>
          <p:nvPr/>
        </p:nvSpPr>
        <p:spPr>
          <a:xfrm>
            <a:off x="933525" y="2300457"/>
            <a:ext cx="1159800" cy="10491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Docker </a:t>
            </a:r>
            <a:br>
              <a:rPr b="1" lang="en" sz="900">
                <a:latin typeface="Overpass"/>
                <a:ea typeface="Overpass"/>
                <a:cs typeface="Overpass"/>
                <a:sym typeface="Overpass"/>
              </a:rPr>
            </a:br>
            <a:r>
              <a:rPr b="1" lang="en" sz="900">
                <a:latin typeface="Overpass"/>
                <a:ea typeface="Overpass"/>
                <a:cs typeface="Overpass"/>
                <a:sym typeface="Overpass"/>
              </a:rPr>
              <a:t>Hub</a:t>
            </a:r>
            <a:endParaRPr b="1" sz="900">
              <a:solidFill>
                <a:srgbClr val="000000"/>
              </a:solidFill>
              <a:latin typeface="Overpass"/>
              <a:ea typeface="Overpass"/>
              <a:cs typeface="Overpass"/>
              <a:sym typeface="Overpass"/>
            </a:endParaRPr>
          </a:p>
          <a:p>
            <a:pPr indent="0" lvl="0" marL="0" rtl="0" algn="ctr">
              <a:spcBef>
                <a:spcPts val="0"/>
              </a:spcBef>
              <a:spcAft>
                <a:spcPts val="0"/>
              </a:spcAft>
              <a:buNone/>
            </a:pPr>
            <a:r>
              <a:t/>
            </a:r>
            <a:endParaRPr b="1" sz="900">
              <a:latin typeface="Overpass"/>
              <a:ea typeface="Overpass"/>
              <a:cs typeface="Overpass"/>
              <a:sym typeface="Overpass"/>
            </a:endParaRPr>
          </a:p>
        </p:txBody>
      </p:sp>
      <p:sp>
        <p:nvSpPr>
          <p:cNvPr id="272" name="Google Shape;272;p37"/>
          <p:cNvSpPr/>
          <p:nvPr/>
        </p:nvSpPr>
        <p:spPr>
          <a:xfrm>
            <a:off x="933525" y="3416610"/>
            <a:ext cx="1159800" cy="10491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Other Registries</a:t>
            </a:r>
            <a:endParaRPr b="1" sz="900">
              <a:latin typeface="Overpass"/>
              <a:ea typeface="Overpass"/>
              <a:cs typeface="Overpass"/>
              <a:sym typeface="Overpass"/>
            </a:endParaRPr>
          </a:p>
        </p:txBody>
      </p:sp>
      <p:pic>
        <p:nvPicPr>
          <p:cNvPr id="273" name="Google Shape;273;p37"/>
          <p:cNvPicPr preferRelativeResize="0"/>
          <p:nvPr/>
        </p:nvPicPr>
        <p:blipFill>
          <a:blip r:embed="rId4">
            <a:alphaModFix/>
          </a:blip>
          <a:stretch>
            <a:fillRect/>
          </a:stretch>
        </p:blipFill>
        <p:spPr>
          <a:xfrm>
            <a:off x="1195744" y="1746175"/>
            <a:ext cx="277950" cy="279100"/>
          </a:xfrm>
          <a:prstGeom prst="rect">
            <a:avLst/>
          </a:prstGeom>
          <a:noFill/>
          <a:ln>
            <a:noFill/>
          </a:ln>
        </p:spPr>
      </p:pic>
      <p:pic>
        <p:nvPicPr>
          <p:cNvPr id="274" name="Google Shape;274;p37"/>
          <p:cNvPicPr preferRelativeResize="0"/>
          <p:nvPr/>
        </p:nvPicPr>
        <p:blipFill>
          <a:blip r:embed="rId4">
            <a:alphaModFix/>
          </a:blip>
          <a:stretch>
            <a:fillRect/>
          </a:stretch>
        </p:blipFill>
        <p:spPr>
          <a:xfrm>
            <a:off x="1576744" y="1746175"/>
            <a:ext cx="277950" cy="279100"/>
          </a:xfrm>
          <a:prstGeom prst="rect">
            <a:avLst/>
          </a:prstGeom>
          <a:noFill/>
          <a:ln>
            <a:noFill/>
          </a:ln>
        </p:spPr>
      </p:pic>
      <p:pic>
        <p:nvPicPr>
          <p:cNvPr id="275" name="Google Shape;275;p37"/>
          <p:cNvPicPr preferRelativeResize="0"/>
          <p:nvPr/>
        </p:nvPicPr>
        <p:blipFill>
          <a:blip r:embed="rId4">
            <a:alphaModFix/>
          </a:blip>
          <a:stretch>
            <a:fillRect/>
          </a:stretch>
        </p:blipFill>
        <p:spPr>
          <a:xfrm>
            <a:off x="1187855" y="2910154"/>
            <a:ext cx="277950" cy="279100"/>
          </a:xfrm>
          <a:prstGeom prst="rect">
            <a:avLst/>
          </a:prstGeom>
          <a:noFill/>
          <a:ln>
            <a:noFill/>
          </a:ln>
        </p:spPr>
      </p:pic>
      <p:pic>
        <p:nvPicPr>
          <p:cNvPr id="276" name="Google Shape;276;p37"/>
          <p:cNvPicPr preferRelativeResize="0"/>
          <p:nvPr/>
        </p:nvPicPr>
        <p:blipFill>
          <a:blip r:embed="rId4">
            <a:alphaModFix/>
          </a:blip>
          <a:stretch>
            <a:fillRect/>
          </a:stretch>
        </p:blipFill>
        <p:spPr>
          <a:xfrm>
            <a:off x="1568855" y="2910154"/>
            <a:ext cx="277950" cy="279100"/>
          </a:xfrm>
          <a:prstGeom prst="rect">
            <a:avLst/>
          </a:prstGeom>
          <a:noFill/>
          <a:ln>
            <a:noFill/>
          </a:ln>
        </p:spPr>
      </p:pic>
      <p:pic>
        <p:nvPicPr>
          <p:cNvPr id="277" name="Google Shape;277;p37"/>
          <p:cNvPicPr preferRelativeResize="0"/>
          <p:nvPr/>
        </p:nvPicPr>
        <p:blipFill>
          <a:blip r:embed="rId4">
            <a:alphaModFix/>
          </a:blip>
          <a:stretch>
            <a:fillRect/>
          </a:stretch>
        </p:blipFill>
        <p:spPr>
          <a:xfrm>
            <a:off x="1195744" y="4053154"/>
            <a:ext cx="277950" cy="279100"/>
          </a:xfrm>
          <a:prstGeom prst="rect">
            <a:avLst/>
          </a:prstGeom>
          <a:noFill/>
          <a:ln>
            <a:noFill/>
          </a:ln>
        </p:spPr>
      </p:pic>
      <p:pic>
        <p:nvPicPr>
          <p:cNvPr id="278" name="Google Shape;278;p37"/>
          <p:cNvPicPr preferRelativeResize="0"/>
          <p:nvPr/>
        </p:nvPicPr>
        <p:blipFill>
          <a:blip r:embed="rId4">
            <a:alphaModFix/>
          </a:blip>
          <a:stretch>
            <a:fillRect/>
          </a:stretch>
        </p:blipFill>
        <p:spPr>
          <a:xfrm>
            <a:off x="1576744" y="4053154"/>
            <a:ext cx="277950" cy="279100"/>
          </a:xfrm>
          <a:prstGeom prst="rect">
            <a:avLst/>
          </a:prstGeom>
          <a:noFill/>
          <a:ln>
            <a:noFill/>
          </a:ln>
        </p:spPr>
      </p:pic>
      <p:cxnSp>
        <p:nvCxnSpPr>
          <p:cNvPr id="279" name="Google Shape;279;p37"/>
          <p:cNvCxnSpPr>
            <a:stCxn id="270" idx="3"/>
            <a:endCxn id="265" idx="1"/>
          </p:cNvCxnSpPr>
          <p:nvPr/>
        </p:nvCxnSpPr>
        <p:spPr>
          <a:xfrm>
            <a:off x="2093325" y="1710383"/>
            <a:ext cx="1194600" cy="1114500"/>
          </a:xfrm>
          <a:prstGeom prst="bentConnector3">
            <a:avLst>
              <a:gd fmla="val 50004" name="adj1"/>
            </a:avLst>
          </a:prstGeom>
          <a:noFill/>
          <a:ln cap="flat" cmpd="sng" w="9525">
            <a:solidFill>
              <a:srgbClr val="999999"/>
            </a:solidFill>
            <a:prstDash val="solid"/>
            <a:round/>
            <a:headEnd len="med" w="med" type="none"/>
            <a:tailEnd len="med" w="med" type="triangle"/>
          </a:ln>
        </p:spPr>
      </p:cxnSp>
      <p:cxnSp>
        <p:nvCxnSpPr>
          <p:cNvPr id="280" name="Google Shape;280;p37"/>
          <p:cNvCxnSpPr>
            <a:stCxn id="271" idx="3"/>
            <a:endCxn id="265" idx="1"/>
          </p:cNvCxnSpPr>
          <p:nvPr/>
        </p:nvCxnSpPr>
        <p:spPr>
          <a:xfrm>
            <a:off x="2093325" y="2825007"/>
            <a:ext cx="1194600" cy="600"/>
          </a:xfrm>
          <a:prstGeom prst="bentConnector3">
            <a:avLst>
              <a:gd fmla="val 50004" name="adj1"/>
            </a:avLst>
          </a:prstGeom>
          <a:noFill/>
          <a:ln cap="flat" cmpd="sng" w="9525">
            <a:solidFill>
              <a:srgbClr val="999999"/>
            </a:solidFill>
            <a:prstDash val="solid"/>
            <a:round/>
            <a:headEnd len="med" w="med" type="none"/>
            <a:tailEnd len="med" w="med" type="triangle"/>
          </a:ln>
        </p:spPr>
      </p:cxnSp>
      <p:cxnSp>
        <p:nvCxnSpPr>
          <p:cNvPr id="281" name="Google Shape;281;p37"/>
          <p:cNvCxnSpPr>
            <a:endCxn id="265" idx="1"/>
          </p:cNvCxnSpPr>
          <p:nvPr/>
        </p:nvCxnSpPr>
        <p:spPr>
          <a:xfrm flipH="1" rot="10800000">
            <a:off x="2093425" y="2825007"/>
            <a:ext cx="1194600" cy="1090200"/>
          </a:xfrm>
          <a:prstGeom prst="bentConnector3">
            <a:avLst>
              <a:gd fmla="val 50000" name="adj1"/>
            </a:avLst>
          </a:prstGeom>
          <a:noFill/>
          <a:ln cap="flat" cmpd="sng" w="9525">
            <a:solidFill>
              <a:srgbClr val="999999"/>
            </a:solidFill>
            <a:prstDash val="solid"/>
            <a:round/>
            <a:headEnd len="med" w="med" type="none"/>
            <a:tailEnd len="med" w="med" type="triangle"/>
          </a:ln>
        </p:spPr>
      </p:cxnSp>
      <p:pic>
        <p:nvPicPr>
          <p:cNvPr id="282" name="Google Shape;282;p37"/>
          <p:cNvPicPr preferRelativeResize="0"/>
          <p:nvPr/>
        </p:nvPicPr>
        <p:blipFill>
          <a:blip r:embed="rId5">
            <a:alphaModFix/>
          </a:blip>
          <a:stretch>
            <a:fillRect/>
          </a:stretch>
        </p:blipFill>
        <p:spPr>
          <a:xfrm>
            <a:off x="3627225" y="1800200"/>
            <a:ext cx="649095" cy="514800"/>
          </a:xfrm>
          <a:prstGeom prst="rect">
            <a:avLst/>
          </a:prstGeom>
          <a:noFill/>
          <a:ln>
            <a:noFill/>
          </a:ln>
        </p:spPr>
      </p:pic>
      <p:sp>
        <p:nvSpPr>
          <p:cNvPr id="283" name="Google Shape;283;p37"/>
          <p:cNvSpPr txBox="1"/>
          <p:nvPr/>
        </p:nvSpPr>
        <p:spPr>
          <a:xfrm>
            <a:off x="3225775" y="3079394"/>
            <a:ext cx="1453800" cy="78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134F5C"/>
                </a:solidFill>
                <a:latin typeface="Overpass"/>
                <a:ea typeface="Overpass"/>
                <a:cs typeface="Overpass"/>
                <a:sym typeface="Overpass"/>
              </a:rPr>
              <a:t>s</a:t>
            </a:r>
            <a:r>
              <a:rPr lang="en" sz="900">
                <a:solidFill>
                  <a:srgbClr val="134F5C"/>
                </a:solidFill>
                <a:latin typeface="Overpass"/>
                <a:ea typeface="Overpass"/>
                <a:cs typeface="Overpass"/>
                <a:sym typeface="Overpass"/>
              </a:rPr>
              <a:t>ecurity scan</a:t>
            </a:r>
            <a:br>
              <a:rPr lang="en" sz="900">
                <a:solidFill>
                  <a:srgbClr val="134F5C"/>
                </a:solidFill>
                <a:latin typeface="Overpass"/>
                <a:ea typeface="Overpass"/>
                <a:cs typeface="Overpass"/>
                <a:sym typeface="Overpass"/>
              </a:rPr>
            </a:br>
            <a:r>
              <a:rPr lang="en" sz="900">
                <a:solidFill>
                  <a:srgbClr val="134F5C"/>
                </a:solidFill>
                <a:latin typeface="Overpass"/>
                <a:ea typeface="Overpass"/>
                <a:cs typeface="Overpass"/>
                <a:sym typeface="Overpass"/>
              </a:rPr>
              <a:t>lifecycle mgmt</a:t>
            </a:r>
            <a:br>
              <a:rPr lang="en" sz="900">
                <a:solidFill>
                  <a:srgbClr val="134F5C"/>
                </a:solidFill>
                <a:latin typeface="Overpass"/>
                <a:ea typeface="Overpass"/>
                <a:cs typeface="Overpass"/>
                <a:sym typeface="Overpass"/>
              </a:rPr>
            </a:br>
            <a:r>
              <a:rPr lang="en" sz="900">
                <a:solidFill>
                  <a:srgbClr val="134F5C"/>
                </a:solidFill>
                <a:latin typeface="Overpass"/>
                <a:ea typeface="Overpass"/>
                <a:cs typeface="Overpass"/>
                <a:sym typeface="Overpass"/>
              </a:rPr>
              <a:t>image history</a:t>
            </a:r>
            <a:br>
              <a:rPr lang="en" sz="900">
                <a:solidFill>
                  <a:srgbClr val="134F5C"/>
                </a:solidFill>
                <a:latin typeface="Overpass"/>
                <a:ea typeface="Overpass"/>
                <a:cs typeface="Overpass"/>
                <a:sym typeface="Overpass"/>
              </a:rPr>
            </a:br>
            <a:r>
              <a:rPr lang="en" sz="900">
                <a:solidFill>
                  <a:srgbClr val="134F5C"/>
                </a:solidFill>
                <a:latin typeface="Overpass"/>
                <a:ea typeface="Overpass"/>
                <a:cs typeface="Overpass"/>
                <a:sym typeface="Overpass"/>
              </a:rPr>
              <a:t>webhooks</a:t>
            </a:r>
            <a:endParaRPr sz="900">
              <a:solidFill>
                <a:srgbClr val="134F5C"/>
              </a:solidFill>
              <a:latin typeface="Overpass"/>
              <a:ea typeface="Overpass"/>
              <a:cs typeface="Overpass"/>
              <a:sym typeface="Overpass"/>
            </a:endParaRPr>
          </a:p>
        </p:txBody>
      </p:sp>
      <p:pic>
        <p:nvPicPr>
          <p:cNvPr id="284" name="Google Shape;284;p37"/>
          <p:cNvPicPr preferRelativeResize="0"/>
          <p:nvPr/>
        </p:nvPicPr>
        <p:blipFill>
          <a:blip r:embed="rId6">
            <a:alphaModFix/>
          </a:blip>
          <a:stretch>
            <a:fillRect/>
          </a:stretch>
        </p:blipFill>
        <p:spPr>
          <a:xfrm>
            <a:off x="6307858" y="3848575"/>
            <a:ext cx="236718" cy="374400"/>
          </a:xfrm>
          <a:prstGeom prst="rect">
            <a:avLst/>
          </a:prstGeom>
          <a:noFill/>
          <a:ln>
            <a:noFill/>
          </a:ln>
        </p:spPr>
      </p:pic>
      <p:pic>
        <p:nvPicPr>
          <p:cNvPr id="285" name="Google Shape;285;p37"/>
          <p:cNvPicPr preferRelativeResize="0"/>
          <p:nvPr/>
        </p:nvPicPr>
        <p:blipFill>
          <a:blip r:embed="rId4">
            <a:alphaModFix/>
          </a:blip>
          <a:stretch>
            <a:fillRect/>
          </a:stretch>
        </p:blipFill>
        <p:spPr>
          <a:xfrm>
            <a:off x="3626255" y="2698758"/>
            <a:ext cx="277950" cy="279100"/>
          </a:xfrm>
          <a:prstGeom prst="rect">
            <a:avLst/>
          </a:prstGeom>
          <a:noFill/>
          <a:ln>
            <a:noFill/>
          </a:ln>
        </p:spPr>
      </p:pic>
      <p:pic>
        <p:nvPicPr>
          <p:cNvPr id="286" name="Google Shape;286;p37"/>
          <p:cNvPicPr preferRelativeResize="0"/>
          <p:nvPr/>
        </p:nvPicPr>
        <p:blipFill>
          <a:blip r:embed="rId4">
            <a:alphaModFix/>
          </a:blip>
          <a:stretch>
            <a:fillRect/>
          </a:stretch>
        </p:blipFill>
        <p:spPr>
          <a:xfrm>
            <a:off x="4007255" y="2698758"/>
            <a:ext cx="277950" cy="279100"/>
          </a:xfrm>
          <a:prstGeom prst="rect">
            <a:avLst/>
          </a:prstGeom>
          <a:noFill/>
          <a:ln>
            <a:noFill/>
          </a:ln>
        </p:spPr>
      </p:pic>
      <p:cxnSp>
        <p:nvCxnSpPr>
          <p:cNvPr id="287" name="Google Shape;287;p37"/>
          <p:cNvCxnSpPr>
            <a:stCxn id="265" idx="3"/>
            <a:endCxn id="266" idx="1"/>
          </p:cNvCxnSpPr>
          <p:nvPr/>
        </p:nvCxnSpPr>
        <p:spPr>
          <a:xfrm flipH="1" rot="10800000">
            <a:off x="4615525" y="1572807"/>
            <a:ext cx="1401000" cy="1252200"/>
          </a:xfrm>
          <a:prstGeom prst="bentConnector3">
            <a:avLst>
              <a:gd fmla="val 49997" name="adj1"/>
            </a:avLst>
          </a:prstGeom>
          <a:noFill/>
          <a:ln cap="flat" cmpd="sng" w="9525">
            <a:solidFill>
              <a:srgbClr val="999999"/>
            </a:solidFill>
            <a:prstDash val="solid"/>
            <a:round/>
            <a:headEnd len="med" w="med" type="none"/>
            <a:tailEnd len="med" w="med" type="triangle"/>
          </a:ln>
        </p:spPr>
      </p:cxnSp>
      <p:cxnSp>
        <p:nvCxnSpPr>
          <p:cNvPr id="288" name="Google Shape;288;p37"/>
          <p:cNvCxnSpPr>
            <a:stCxn id="265" idx="3"/>
            <a:endCxn id="262" idx="1"/>
          </p:cNvCxnSpPr>
          <p:nvPr/>
        </p:nvCxnSpPr>
        <p:spPr>
          <a:xfrm>
            <a:off x="4615525" y="2825007"/>
            <a:ext cx="1401000" cy="1206900"/>
          </a:xfrm>
          <a:prstGeom prst="bentConnector3">
            <a:avLst>
              <a:gd fmla="val 49997" name="adj1"/>
            </a:avLst>
          </a:prstGeom>
          <a:noFill/>
          <a:ln cap="flat" cmpd="sng" w="9525">
            <a:solidFill>
              <a:srgbClr val="999999"/>
            </a:solidFill>
            <a:prstDash val="solid"/>
            <a:round/>
            <a:headEnd len="med" w="med" type="none"/>
            <a:tailEnd len="med" w="med" type="triangle"/>
          </a:ln>
        </p:spPr>
      </p:cxnSp>
      <p:cxnSp>
        <p:nvCxnSpPr>
          <p:cNvPr id="289" name="Google Shape;289;p37"/>
          <p:cNvCxnSpPr>
            <a:stCxn id="265" idx="3"/>
            <a:endCxn id="264" idx="1"/>
          </p:cNvCxnSpPr>
          <p:nvPr/>
        </p:nvCxnSpPr>
        <p:spPr>
          <a:xfrm flipH="1" rot="10800000">
            <a:off x="4615525" y="2392707"/>
            <a:ext cx="1401000" cy="432300"/>
          </a:xfrm>
          <a:prstGeom prst="bentConnector3">
            <a:avLst>
              <a:gd fmla="val 49997" name="adj1"/>
            </a:avLst>
          </a:prstGeom>
          <a:noFill/>
          <a:ln cap="flat" cmpd="sng" w="9525">
            <a:solidFill>
              <a:srgbClr val="999999"/>
            </a:solidFill>
            <a:prstDash val="solid"/>
            <a:round/>
            <a:headEnd len="med" w="med" type="none"/>
            <a:tailEnd len="med" w="med" type="triangle"/>
          </a:ln>
        </p:spPr>
      </p:cxnSp>
      <p:cxnSp>
        <p:nvCxnSpPr>
          <p:cNvPr id="290" name="Google Shape;290;p37"/>
          <p:cNvCxnSpPr>
            <a:stCxn id="265" idx="3"/>
            <a:endCxn id="263" idx="1"/>
          </p:cNvCxnSpPr>
          <p:nvPr/>
        </p:nvCxnSpPr>
        <p:spPr>
          <a:xfrm>
            <a:off x="4615525" y="2825007"/>
            <a:ext cx="1401000" cy="387300"/>
          </a:xfrm>
          <a:prstGeom prst="bentConnector3">
            <a:avLst>
              <a:gd fmla="val 49997" name="adj1"/>
            </a:avLst>
          </a:prstGeom>
          <a:noFill/>
          <a:ln cap="flat" cmpd="sng" w="9525">
            <a:solidFill>
              <a:srgbClr val="999999"/>
            </a:solidFill>
            <a:prstDash val="solid"/>
            <a:round/>
            <a:headEnd len="med" w="med" type="none"/>
            <a:tailEnd len="med" w="med" type="triangle"/>
          </a:ln>
        </p:spPr>
      </p:cxnSp>
      <p:pic>
        <p:nvPicPr>
          <p:cNvPr id="291" name="Google Shape;291;p37"/>
          <p:cNvPicPr preferRelativeResize="0"/>
          <p:nvPr/>
        </p:nvPicPr>
        <p:blipFill>
          <a:blip r:embed="rId7">
            <a:alphaModFix/>
          </a:blip>
          <a:stretch>
            <a:fillRect/>
          </a:stretch>
        </p:blipFill>
        <p:spPr>
          <a:xfrm>
            <a:off x="6826123" y="3839699"/>
            <a:ext cx="236725" cy="392150"/>
          </a:xfrm>
          <a:prstGeom prst="rect">
            <a:avLst/>
          </a:prstGeom>
          <a:noFill/>
          <a:ln>
            <a:noFill/>
          </a:ln>
        </p:spPr>
      </p:pic>
      <p:pic>
        <p:nvPicPr>
          <p:cNvPr id="292" name="Google Shape;292;p37"/>
          <p:cNvPicPr preferRelativeResize="0"/>
          <p:nvPr/>
        </p:nvPicPr>
        <p:blipFill>
          <a:blip r:embed="rId8">
            <a:alphaModFix/>
          </a:blip>
          <a:stretch>
            <a:fillRect/>
          </a:stretch>
        </p:blipFill>
        <p:spPr>
          <a:xfrm>
            <a:off x="7344396" y="3848564"/>
            <a:ext cx="350919" cy="374400"/>
          </a:xfrm>
          <a:prstGeom prst="rect">
            <a:avLst/>
          </a:prstGeom>
          <a:noFill/>
          <a:ln>
            <a:noFill/>
          </a:ln>
        </p:spPr>
      </p:pic>
      <p:pic>
        <p:nvPicPr>
          <p:cNvPr id="293" name="Google Shape;293;p37"/>
          <p:cNvPicPr preferRelativeResize="0"/>
          <p:nvPr/>
        </p:nvPicPr>
        <p:blipFill>
          <a:blip r:embed="rId9">
            <a:alphaModFix/>
          </a:blip>
          <a:stretch>
            <a:fillRect/>
          </a:stretch>
        </p:blipFill>
        <p:spPr>
          <a:xfrm>
            <a:off x="6676511" y="1429281"/>
            <a:ext cx="1409426" cy="362075"/>
          </a:xfrm>
          <a:prstGeom prst="rect">
            <a:avLst/>
          </a:prstGeom>
          <a:noFill/>
          <a:ln>
            <a:noFill/>
          </a:ln>
        </p:spPr>
      </p:pic>
      <p:pic>
        <p:nvPicPr>
          <p:cNvPr id="294" name="Google Shape;294;p37"/>
          <p:cNvPicPr preferRelativeResize="0"/>
          <p:nvPr/>
        </p:nvPicPr>
        <p:blipFill>
          <a:blip r:embed="rId10">
            <a:alphaModFix/>
          </a:blip>
          <a:stretch>
            <a:fillRect/>
          </a:stretch>
        </p:blipFill>
        <p:spPr>
          <a:xfrm>
            <a:off x="6676488" y="3065102"/>
            <a:ext cx="1663400" cy="294425"/>
          </a:xfrm>
          <a:prstGeom prst="rect">
            <a:avLst/>
          </a:prstGeom>
          <a:noFill/>
          <a:ln>
            <a:noFill/>
          </a:ln>
        </p:spPr>
      </p:pic>
      <p:pic>
        <p:nvPicPr>
          <p:cNvPr id="295" name="Google Shape;295;p37"/>
          <p:cNvPicPr preferRelativeResize="0"/>
          <p:nvPr/>
        </p:nvPicPr>
        <p:blipFill>
          <a:blip r:embed="rId9">
            <a:alphaModFix/>
          </a:blip>
          <a:stretch>
            <a:fillRect/>
          </a:stretch>
        </p:blipFill>
        <p:spPr>
          <a:xfrm>
            <a:off x="6676511" y="2234291"/>
            <a:ext cx="1409426" cy="362075"/>
          </a:xfrm>
          <a:prstGeom prst="rect">
            <a:avLst/>
          </a:prstGeom>
          <a:noFill/>
          <a:ln>
            <a:noFill/>
          </a:ln>
        </p:spPr>
      </p:pic>
      <p:pic>
        <p:nvPicPr>
          <p:cNvPr id="296" name="Google Shape;296;p37"/>
          <p:cNvPicPr preferRelativeResize="0"/>
          <p:nvPr/>
        </p:nvPicPr>
        <p:blipFill>
          <a:blip r:embed="rId8">
            <a:alphaModFix/>
          </a:blip>
          <a:stretch>
            <a:fillRect/>
          </a:stretch>
        </p:blipFill>
        <p:spPr>
          <a:xfrm>
            <a:off x="7877796" y="3848564"/>
            <a:ext cx="350919" cy="374400"/>
          </a:xfrm>
          <a:prstGeom prst="rect">
            <a:avLst/>
          </a:prstGeom>
          <a:noFill/>
          <a:ln>
            <a:noFill/>
          </a:ln>
        </p:spPr>
      </p:pic>
      <p:pic>
        <p:nvPicPr>
          <p:cNvPr id="297" name="Google Shape;297;p37"/>
          <p:cNvPicPr preferRelativeResize="0"/>
          <p:nvPr/>
        </p:nvPicPr>
        <p:blipFill>
          <a:blip r:embed="rId11">
            <a:alphaModFix/>
          </a:blip>
          <a:stretch>
            <a:fillRect/>
          </a:stretch>
        </p:blipFill>
        <p:spPr>
          <a:xfrm>
            <a:off x="1016225" y="1417578"/>
            <a:ext cx="210825" cy="210825"/>
          </a:xfrm>
          <a:prstGeom prst="rect">
            <a:avLst/>
          </a:prstGeom>
          <a:noFill/>
          <a:ln>
            <a:noFill/>
          </a:ln>
        </p:spPr>
      </p:pic>
      <p:pic>
        <p:nvPicPr>
          <p:cNvPr id="298" name="Google Shape;298;p37"/>
          <p:cNvPicPr preferRelativeResize="0"/>
          <p:nvPr/>
        </p:nvPicPr>
        <p:blipFill>
          <a:blip r:embed="rId12">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Quay as Upstream Registry with OpenShift</a:t>
            </a:r>
            <a:endParaRPr/>
          </a:p>
        </p:txBody>
      </p:sp>
      <p:sp>
        <p:nvSpPr>
          <p:cNvPr id="304" name="Google Shape;304;p38"/>
          <p:cNvSpPr/>
          <p:nvPr/>
        </p:nvSpPr>
        <p:spPr>
          <a:xfrm>
            <a:off x="4869927" y="1223100"/>
            <a:ext cx="3273900" cy="29934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9FC5E8"/>
              </a:solidFill>
              <a:latin typeface="Overpass"/>
              <a:ea typeface="Overpass"/>
              <a:cs typeface="Overpass"/>
              <a:sym typeface="Overpass"/>
            </a:endParaRPr>
          </a:p>
        </p:txBody>
      </p:sp>
      <p:sp>
        <p:nvSpPr>
          <p:cNvPr id="305" name="Google Shape;305;p38"/>
          <p:cNvSpPr/>
          <p:nvPr/>
        </p:nvSpPr>
        <p:spPr>
          <a:xfrm>
            <a:off x="4806676" y="1297566"/>
            <a:ext cx="3273900" cy="2993400"/>
          </a:xfrm>
          <a:prstGeom prst="rect">
            <a:avLst/>
          </a:prstGeom>
          <a:solidFill>
            <a:srgbClr val="6FA8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CFE2F3"/>
              </a:solidFill>
              <a:latin typeface="Overpass"/>
              <a:ea typeface="Overpass"/>
              <a:cs typeface="Overpass"/>
              <a:sym typeface="Overpass"/>
            </a:endParaRPr>
          </a:p>
        </p:txBody>
      </p:sp>
      <p:sp>
        <p:nvSpPr>
          <p:cNvPr id="306" name="Google Shape;306;p38"/>
          <p:cNvSpPr/>
          <p:nvPr/>
        </p:nvSpPr>
        <p:spPr>
          <a:xfrm>
            <a:off x="4743425" y="1372032"/>
            <a:ext cx="3273900" cy="29934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OPENSHIFT</a:t>
            </a:r>
            <a:endParaRPr b="1">
              <a:latin typeface="Overpass"/>
              <a:ea typeface="Overpass"/>
              <a:cs typeface="Overpass"/>
              <a:sym typeface="Overpass"/>
            </a:endParaRPr>
          </a:p>
        </p:txBody>
      </p:sp>
      <p:sp>
        <p:nvSpPr>
          <p:cNvPr id="307" name="Google Shape;307;p38"/>
          <p:cNvSpPr/>
          <p:nvPr/>
        </p:nvSpPr>
        <p:spPr>
          <a:xfrm>
            <a:off x="3288025" y="1375500"/>
            <a:ext cx="1327500" cy="10491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Overpass"/>
                <a:ea typeface="Overpass"/>
                <a:cs typeface="Overpass"/>
                <a:sym typeface="Overpass"/>
              </a:rPr>
              <a:t>RHCC</a:t>
            </a:r>
            <a:endParaRPr b="1">
              <a:solidFill>
                <a:srgbClr val="000000"/>
              </a:solidFill>
              <a:latin typeface="Overpass"/>
              <a:ea typeface="Overpass"/>
              <a:cs typeface="Overpass"/>
              <a:sym typeface="Overpass"/>
            </a:endParaRPr>
          </a:p>
          <a:p>
            <a:pPr indent="0" lvl="0" marL="0" rtl="0" algn="ctr">
              <a:spcBef>
                <a:spcPts val="0"/>
              </a:spcBef>
              <a:spcAft>
                <a:spcPts val="0"/>
              </a:spcAft>
              <a:buNone/>
            </a:pPr>
            <a:r>
              <a:t/>
            </a:r>
            <a:endParaRPr b="1">
              <a:latin typeface="Overpass"/>
              <a:ea typeface="Overpass"/>
              <a:cs typeface="Overpass"/>
              <a:sym typeface="Overpass"/>
            </a:endParaRPr>
          </a:p>
        </p:txBody>
      </p:sp>
      <p:sp>
        <p:nvSpPr>
          <p:cNvPr id="308" name="Google Shape;308;p38"/>
          <p:cNvSpPr/>
          <p:nvPr/>
        </p:nvSpPr>
        <p:spPr>
          <a:xfrm>
            <a:off x="3288025" y="2541239"/>
            <a:ext cx="1327500" cy="1823700"/>
          </a:xfrm>
          <a:prstGeom prst="rect">
            <a:avLst/>
          </a:prstGeom>
          <a:solidFill>
            <a:srgbClr val="D0E0E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QUAY</a:t>
            </a:r>
            <a:endParaRPr b="1">
              <a:latin typeface="Overpass"/>
              <a:ea typeface="Overpass"/>
              <a:cs typeface="Overpass"/>
              <a:sym typeface="Overpass"/>
            </a:endParaRPr>
          </a:p>
        </p:txBody>
      </p:sp>
      <p:pic>
        <p:nvPicPr>
          <p:cNvPr id="309" name="Google Shape;309;p38"/>
          <p:cNvPicPr preferRelativeResize="0"/>
          <p:nvPr/>
        </p:nvPicPr>
        <p:blipFill>
          <a:blip r:embed="rId3">
            <a:alphaModFix/>
          </a:blip>
          <a:stretch>
            <a:fillRect/>
          </a:stretch>
        </p:blipFill>
        <p:spPr>
          <a:xfrm>
            <a:off x="4046696" y="3223103"/>
            <a:ext cx="372850" cy="374400"/>
          </a:xfrm>
          <a:prstGeom prst="rect">
            <a:avLst/>
          </a:prstGeom>
          <a:noFill/>
          <a:ln>
            <a:noFill/>
          </a:ln>
        </p:spPr>
      </p:pic>
      <p:sp>
        <p:nvSpPr>
          <p:cNvPr id="310" name="Google Shape;310;p38"/>
          <p:cNvSpPr/>
          <p:nvPr/>
        </p:nvSpPr>
        <p:spPr>
          <a:xfrm>
            <a:off x="6364075" y="2533925"/>
            <a:ext cx="736500" cy="7365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Build</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Config</a:t>
            </a:r>
            <a:endParaRPr sz="1000">
              <a:solidFill>
                <a:srgbClr val="FFFFFF"/>
              </a:solidFill>
              <a:latin typeface="Overpass"/>
              <a:ea typeface="Overpass"/>
              <a:cs typeface="Overpass"/>
              <a:sym typeface="Overpass"/>
            </a:endParaRPr>
          </a:p>
        </p:txBody>
      </p:sp>
      <p:sp>
        <p:nvSpPr>
          <p:cNvPr id="311" name="Google Shape;311;p38"/>
          <p:cNvSpPr/>
          <p:nvPr/>
        </p:nvSpPr>
        <p:spPr>
          <a:xfrm>
            <a:off x="6364075" y="3438109"/>
            <a:ext cx="736500" cy="7365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Deploy</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Config</a:t>
            </a:r>
            <a:endParaRPr sz="1000">
              <a:solidFill>
                <a:srgbClr val="FFFFFF"/>
              </a:solidFill>
              <a:latin typeface="Overpass"/>
              <a:ea typeface="Overpass"/>
              <a:cs typeface="Overpass"/>
              <a:sym typeface="Overpass"/>
            </a:endParaRPr>
          </a:p>
        </p:txBody>
      </p:sp>
      <p:pic>
        <p:nvPicPr>
          <p:cNvPr id="312" name="Google Shape;312;p38"/>
          <p:cNvPicPr preferRelativeResize="0"/>
          <p:nvPr/>
        </p:nvPicPr>
        <p:blipFill>
          <a:blip r:embed="rId4">
            <a:alphaModFix/>
          </a:blip>
          <a:stretch>
            <a:fillRect/>
          </a:stretch>
        </p:blipFill>
        <p:spPr>
          <a:xfrm>
            <a:off x="7384526" y="3599427"/>
            <a:ext cx="418700" cy="415375"/>
          </a:xfrm>
          <a:prstGeom prst="rect">
            <a:avLst/>
          </a:prstGeom>
          <a:noFill/>
          <a:ln>
            <a:noFill/>
          </a:ln>
        </p:spPr>
      </p:pic>
      <p:cxnSp>
        <p:nvCxnSpPr>
          <p:cNvPr id="313" name="Google Shape;313;p38"/>
          <p:cNvCxnSpPr>
            <a:stCxn id="311" idx="3"/>
            <a:endCxn id="312" idx="1"/>
          </p:cNvCxnSpPr>
          <p:nvPr/>
        </p:nvCxnSpPr>
        <p:spPr>
          <a:xfrm>
            <a:off x="7100575" y="3806359"/>
            <a:ext cx="284100" cy="900"/>
          </a:xfrm>
          <a:prstGeom prst="straightConnector1">
            <a:avLst/>
          </a:prstGeom>
          <a:noFill/>
          <a:ln cap="flat" cmpd="sng" w="9525">
            <a:solidFill>
              <a:srgbClr val="000000"/>
            </a:solidFill>
            <a:prstDash val="solid"/>
            <a:round/>
            <a:headEnd len="med" w="med" type="none"/>
            <a:tailEnd len="med" w="med" type="triangle"/>
          </a:ln>
        </p:spPr>
      </p:cxnSp>
      <p:pic>
        <p:nvPicPr>
          <p:cNvPr id="314" name="Google Shape;314;p38"/>
          <p:cNvPicPr preferRelativeResize="0"/>
          <p:nvPr/>
        </p:nvPicPr>
        <p:blipFill>
          <a:blip r:embed="rId3">
            <a:alphaModFix/>
          </a:blip>
          <a:stretch>
            <a:fillRect/>
          </a:stretch>
        </p:blipFill>
        <p:spPr>
          <a:xfrm>
            <a:off x="4046696" y="1867526"/>
            <a:ext cx="372850" cy="374400"/>
          </a:xfrm>
          <a:prstGeom prst="rect">
            <a:avLst/>
          </a:prstGeom>
          <a:noFill/>
          <a:ln>
            <a:noFill/>
          </a:ln>
        </p:spPr>
      </p:pic>
      <p:cxnSp>
        <p:nvCxnSpPr>
          <p:cNvPr id="315" name="Google Shape;315;p38"/>
          <p:cNvCxnSpPr>
            <a:stCxn id="314" idx="3"/>
            <a:endCxn id="310" idx="0"/>
          </p:cNvCxnSpPr>
          <p:nvPr/>
        </p:nvCxnSpPr>
        <p:spPr>
          <a:xfrm>
            <a:off x="4419546" y="2054726"/>
            <a:ext cx="2312700" cy="479100"/>
          </a:xfrm>
          <a:prstGeom prst="bentConnector2">
            <a:avLst/>
          </a:prstGeom>
          <a:noFill/>
          <a:ln cap="flat" cmpd="sng" w="9525">
            <a:solidFill>
              <a:srgbClr val="000000"/>
            </a:solidFill>
            <a:prstDash val="solid"/>
            <a:round/>
            <a:headEnd len="med" w="med" type="none"/>
            <a:tailEnd len="med" w="med" type="triangle"/>
          </a:ln>
        </p:spPr>
      </p:cxnSp>
      <p:sp>
        <p:nvSpPr>
          <p:cNvPr id="316" name="Google Shape;316;p38"/>
          <p:cNvSpPr txBox="1"/>
          <p:nvPr/>
        </p:nvSpPr>
        <p:spPr>
          <a:xfrm>
            <a:off x="3390148" y="1821475"/>
            <a:ext cx="684900" cy="5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Builder</a:t>
            </a:r>
            <a:br>
              <a:rPr lang="en" sz="1000">
                <a:latin typeface="Overpass"/>
                <a:ea typeface="Overpass"/>
                <a:cs typeface="Overpass"/>
                <a:sym typeface="Overpass"/>
              </a:rPr>
            </a:br>
            <a:r>
              <a:rPr lang="en" sz="1000">
                <a:latin typeface="Overpass"/>
                <a:ea typeface="Overpass"/>
                <a:cs typeface="Overpass"/>
                <a:sym typeface="Overpass"/>
              </a:rPr>
              <a:t>Image</a:t>
            </a:r>
            <a:endParaRPr sz="1000">
              <a:latin typeface="Overpass"/>
              <a:ea typeface="Overpass"/>
              <a:cs typeface="Overpass"/>
              <a:sym typeface="Overpass"/>
            </a:endParaRPr>
          </a:p>
        </p:txBody>
      </p:sp>
      <p:sp>
        <p:nvSpPr>
          <p:cNvPr id="317" name="Google Shape;317;p38"/>
          <p:cNvSpPr txBox="1"/>
          <p:nvPr/>
        </p:nvSpPr>
        <p:spPr>
          <a:xfrm>
            <a:off x="3428446" y="3193077"/>
            <a:ext cx="618300" cy="5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App</a:t>
            </a:r>
            <a:br>
              <a:rPr lang="en" sz="1000">
                <a:latin typeface="Overpass"/>
                <a:ea typeface="Overpass"/>
                <a:cs typeface="Overpass"/>
                <a:sym typeface="Overpass"/>
              </a:rPr>
            </a:br>
            <a:r>
              <a:rPr lang="en" sz="1000">
                <a:latin typeface="Overpass"/>
                <a:ea typeface="Overpass"/>
                <a:cs typeface="Overpass"/>
                <a:sym typeface="Overpass"/>
              </a:rPr>
              <a:t>Image</a:t>
            </a:r>
            <a:endParaRPr sz="1000">
              <a:latin typeface="Overpass"/>
              <a:ea typeface="Overpass"/>
              <a:cs typeface="Overpass"/>
              <a:sym typeface="Overpass"/>
            </a:endParaRPr>
          </a:p>
        </p:txBody>
      </p:sp>
      <p:sp>
        <p:nvSpPr>
          <p:cNvPr id="318" name="Google Shape;318;p38"/>
          <p:cNvSpPr txBox="1"/>
          <p:nvPr/>
        </p:nvSpPr>
        <p:spPr>
          <a:xfrm>
            <a:off x="7211423" y="3285300"/>
            <a:ext cx="762000" cy="5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App Pod</a:t>
            </a:r>
            <a:endParaRPr sz="1000">
              <a:latin typeface="Overpass"/>
              <a:ea typeface="Overpass"/>
              <a:cs typeface="Overpass"/>
              <a:sym typeface="Overpass"/>
            </a:endParaRPr>
          </a:p>
        </p:txBody>
      </p:sp>
      <p:sp>
        <p:nvSpPr>
          <p:cNvPr id="319" name="Google Shape;319;p38"/>
          <p:cNvSpPr txBox="1"/>
          <p:nvPr/>
        </p:nvSpPr>
        <p:spPr>
          <a:xfrm>
            <a:off x="5425601" y="1772236"/>
            <a:ext cx="51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pull</a:t>
            </a:r>
            <a:endParaRPr sz="1000">
              <a:latin typeface="Overpass"/>
              <a:ea typeface="Overpass"/>
              <a:cs typeface="Overpass"/>
              <a:sym typeface="Overpass"/>
            </a:endParaRPr>
          </a:p>
        </p:txBody>
      </p:sp>
      <p:sp>
        <p:nvSpPr>
          <p:cNvPr id="320" name="Google Shape;320;p38"/>
          <p:cNvSpPr/>
          <p:nvPr/>
        </p:nvSpPr>
        <p:spPr>
          <a:xfrm>
            <a:off x="4983800" y="2533825"/>
            <a:ext cx="684900" cy="1640700"/>
          </a:xfrm>
          <a:prstGeom prst="rect">
            <a:avLst/>
          </a:prstGeom>
          <a:solidFill>
            <a:srgbClr val="3D85C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Registry</a:t>
            </a:r>
            <a:endParaRPr sz="1000">
              <a:solidFill>
                <a:srgbClr val="FFFFFF"/>
              </a:solidFill>
              <a:latin typeface="Overpass"/>
              <a:ea typeface="Overpass"/>
              <a:cs typeface="Overpass"/>
              <a:sym typeface="Overpass"/>
            </a:endParaRPr>
          </a:p>
        </p:txBody>
      </p:sp>
      <p:pic>
        <p:nvPicPr>
          <p:cNvPr id="321" name="Google Shape;321;p38"/>
          <p:cNvPicPr preferRelativeResize="0"/>
          <p:nvPr/>
        </p:nvPicPr>
        <p:blipFill>
          <a:blip r:embed="rId5">
            <a:alphaModFix/>
          </a:blip>
          <a:stretch>
            <a:fillRect/>
          </a:stretch>
        </p:blipFill>
        <p:spPr>
          <a:xfrm>
            <a:off x="5139225" y="3223103"/>
            <a:ext cx="372850" cy="374400"/>
          </a:xfrm>
          <a:prstGeom prst="rect">
            <a:avLst/>
          </a:prstGeom>
          <a:noFill/>
          <a:ln>
            <a:noFill/>
          </a:ln>
        </p:spPr>
      </p:pic>
      <p:sp>
        <p:nvSpPr>
          <p:cNvPr id="322" name="Google Shape;322;p38"/>
          <p:cNvSpPr/>
          <p:nvPr/>
        </p:nvSpPr>
        <p:spPr>
          <a:xfrm>
            <a:off x="4196339" y="2928775"/>
            <a:ext cx="787862" cy="312675"/>
          </a:xfrm>
          <a:custGeom>
            <a:rect b="b" l="l" r="r" t="t"/>
            <a:pathLst>
              <a:path extrusionOk="0" h="12507" w="54580">
                <a:moveTo>
                  <a:pt x="54580" y="0"/>
                </a:moveTo>
                <a:lnTo>
                  <a:pt x="0" y="0"/>
                </a:lnTo>
                <a:lnTo>
                  <a:pt x="0" y="12507"/>
                </a:lnTo>
              </a:path>
            </a:pathLst>
          </a:custGeom>
          <a:noFill/>
          <a:ln cap="flat" cmpd="sng" w="9525">
            <a:solidFill>
              <a:srgbClr val="000000"/>
            </a:solidFill>
            <a:prstDash val="solid"/>
            <a:round/>
            <a:headEnd len="med" w="med" type="none"/>
            <a:tailEnd len="med" w="med" type="triangle"/>
          </a:ln>
        </p:spPr>
      </p:sp>
      <p:sp>
        <p:nvSpPr>
          <p:cNvPr id="323" name="Google Shape;323;p38"/>
          <p:cNvSpPr/>
          <p:nvPr/>
        </p:nvSpPr>
        <p:spPr>
          <a:xfrm flipH="1" rot="10800000">
            <a:off x="4196339" y="3585750"/>
            <a:ext cx="787862" cy="312675"/>
          </a:xfrm>
          <a:custGeom>
            <a:rect b="b" l="l" r="r" t="t"/>
            <a:pathLst>
              <a:path extrusionOk="0" h="12507" w="54580">
                <a:moveTo>
                  <a:pt x="54580" y="0"/>
                </a:moveTo>
                <a:lnTo>
                  <a:pt x="0" y="0"/>
                </a:lnTo>
                <a:lnTo>
                  <a:pt x="0" y="12507"/>
                </a:lnTo>
              </a:path>
            </a:pathLst>
          </a:custGeom>
          <a:noFill/>
          <a:ln cap="flat" cmpd="sng" w="9525">
            <a:solidFill>
              <a:srgbClr val="000000"/>
            </a:solidFill>
            <a:prstDash val="solid"/>
            <a:round/>
            <a:headEnd len="med" w="med" type="triangle"/>
            <a:tailEnd len="med" w="med" type="none"/>
          </a:ln>
        </p:spPr>
      </p:sp>
      <p:cxnSp>
        <p:nvCxnSpPr>
          <p:cNvPr id="324" name="Google Shape;324;p38"/>
          <p:cNvCxnSpPr>
            <a:endCxn id="310" idx="1"/>
          </p:cNvCxnSpPr>
          <p:nvPr/>
        </p:nvCxnSpPr>
        <p:spPr>
          <a:xfrm>
            <a:off x="5670175" y="2902175"/>
            <a:ext cx="693900" cy="0"/>
          </a:xfrm>
          <a:prstGeom prst="straightConnector1">
            <a:avLst/>
          </a:prstGeom>
          <a:noFill/>
          <a:ln cap="flat" cmpd="sng" w="9525">
            <a:solidFill>
              <a:srgbClr val="000000"/>
            </a:solidFill>
            <a:prstDash val="solid"/>
            <a:round/>
            <a:headEnd len="med" w="med" type="triangle"/>
            <a:tailEnd len="med" w="med" type="none"/>
          </a:ln>
        </p:spPr>
      </p:cxnSp>
      <p:cxnSp>
        <p:nvCxnSpPr>
          <p:cNvPr id="325" name="Google Shape;325;p38"/>
          <p:cNvCxnSpPr/>
          <p:nvPr/>
        </p:nvCxnSpPr>
        <p:spPr>
          <a:xfrm rot="10800000">
            <a:off x="5670125" y="3892775"/>
            <a:ext cx="693900" cy="0"/>
          </a:xfrm>
          <a:prstGeom prst="straightConnector1">
            <a:avLst/>
          </a:prstGeom>
          <a:noFill/>
          <a:ln cap="flat" cmpd="sng" w="9525">
            <a:solidFill>
              <a:srgbClr val="000000"/>
            </a:solidFill>
            <a:prstDash val="solid"/>
            <a:round/>
            <a:headEnd len="med" w="med" type="triangle"/>
            <a:tailEnd len="med" w="med" type="none"/>
          </a:ln>
        </p:spPr>
      </p:cxnSp>
      <p:sp>
        <p:nvSpPr>
          <p:cNvPr id="326" name="Google Shape;326;p38"/>
          <p:cNvSpPr txBox="1"/>
          <p:nvPr/>
        </p:nvSpPr>
        <p:spPr>
          <a:xfrm>
            <a:off x="5759222" y="2605353"/>
            <a:ext cx="51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push</a:t>
            </a:r>
            <a:endParaRPr sz="1000">
              <a:latin typeface="Overpass"/>
              <a:ea typeface="Overpass"/>
              <a:cs typeface="Overpass"/>
              <a:sym typeface="Overpass"/>
            </a:endParaRPr>
          </a:p>
        </p:txBody>
      </p:sp>
      <p:sp>
        <p:nvSpPr>
          <p:cNvPr id="327" name="Google Shape;327;p38"/>
          <p:cNvSpPr txBox="1"/>
          <p:nvPr/>
        </p:nvSpPr>
        <p:spPr>
          <a:xfrm>
            <a:off x="5739876" y="3575440"/>
            <a:ext cx="51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pull</a:t>
            </a:r>
            <a:endParaRPr sz="1000">
              <a:latin typeface="Overpass"/>
              <a:ea typeface="Overpass"/>
              <a:cs typeface="Overpass"/>
              <a:sym typeface="Overpass"/>
            </a:endParaRPr>
          </a:p>
        </p:txBody>
      </p:sp>
      <p:sp>
        <p:nvSpPr>
          <p:cNvPr id="328" name="Google Shape;328;p38"/>
          <p:cNvSpPr txBox="1"/>
          <p:nvPr/>
        </p:nvSpPr>
        <p:spPr>
          <a:xfrm>
            <a:off x="505050" y="1534025"/>
            <a:ext cx="2580900" cy="2715900"/>
          </a:xfrm>
          <a:prstGeom prst="rect">
            <a:avLst/>
          </a:prstGeom>
          <a:noFill/>
          <a:ln>
            <a:noFill/>
          </a:ln>
        </p:spPr>
        <p:txBody>
          <a:bodyPr anchorCtr="0" anchor="ctr" bIns="91425" lIns="91425" spcFirstLastPara="1" rIns="91425" wrap="square" tIns="91425">
            <a:noAutofit/>
          </a:bodyPr>
          <a:lstStyle/>
          <a:p>
            <a:pPr indent="-317500" lvl="0" marL="457200" rtl="0" algn="l">
              <a:spcBef>
                <a:spcPts val="100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Images pulled from Quay into the integrated OpenShift registry</a:t>
            </a:r>
            <a:br>
              <a:rPr lang="en">
                <a:solidFill>
                  <a:schemeClr val="dk1"/>
                </a:solidFill>
                <a:latin typeface="Overpass"/>
                <a:ea typeface="Overpass"/>
                <a:cs typeface="Overpass"/>
                <a:sym typeface="Overpass"/>
              </a:rPr>
            </a:br>
            <a:endParaRPr>
              <a:solidFill>
                <a:schemeClr val="dk1"/>
              </a:solidFill>
              <a:latin typeface="Overpass"/>
              <a:ea typeface="Overpass"/>
              <a:cs typeface="Overpass"/>
              <a:sym typeface="Overpass"/>
            </a:endParaRPr>
          </a:p>
          <a:p>
            <a:pPr indent="-317500" lvl="0" marL="457200" rtl="0" algn="l">
              <a:lnSpc>
                <a:spcPct val="110000"/>
              </a:lnSpc>
              <a:spcBef>
                <a:spcPts val="0"/>
              </a:spcBef>
              <a:spcAft>
                <a:spcPts val="0"/>
              </a:spcAft>
              <a:buClr>
                <a:schemeClr val="dk1"/>
              </a:buClr>
              <a:buSzPts val="1400"/>
              <a:buFont typeface="Overpass"/>
              <a:buChar char="●"/>
            </a:pPr>
            <a:r>
              <a:rPr lang="en">
                <a:solidFill>
                  <a:schemeClr val="dk1"/>
                </a:solidFill>
                <a:latin typeface="Overpass"/>
                <a:ea typeface="Overpass"/>
                <a:cs typeface="Overpass"/>
                <a:sym typeface="Overpass"/>
              </a:rPr>
              <a:t>Images are pushed to the integrated OpenShift registry, and synced externally with Quay</a:t>
            </a:r>
            <a:endParaRPr>
              <a:latin typeface="Overpass"/>
              <a:ea typeface="Overpass"/>
              <a:cs typeface="Overpass"/>
              <a:sym typeface="Overpass"/>
            </a:endParaRPr>
          </a:p>
        </p:txBody>
      </p:sp>
      <p:pic>
        <p:nvPicPr>
          <p:cNvPr id="329" name="Google Shape;329;p38"/>
          <p:cNvPicPr preferRelativeResize="0"/>
          <p:nvPr/>
        </p:nvPicPr>
        <p:blipFill>
          <a:blip r:embed="rId6">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457200" y="0"/>
            <a:ext cx="7772400" cy="102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Quay as OpenShift Registry</a:t>
            </a:r>
            <a:endParaRPr/>
          </a:p>
        </p:txBody>
      </p:sp>
      <p:sp>
        <p:nvSpPr>
          <p:cNvPr id="335" name="Google Shape;335;p39"/>
          <p:cNvSpPr txBox="1"/>
          <p:nvPr>
            <p:ph idx="1" type="body"/>
          </p:nvPr>
        </p:nvSpPr>
        <p:spPr>
          <a:xfrm>
            <a:off x="609600" y="1908900"/>
            <a:ext cx="2554200" cy="198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1000"/>
              </a:spcBef>
              <a:spcAft>
                <a:spcPts val="0"/>
              </a:spcAft>
              <a:buClr>
                <a:schemeClr val="dk1"/>
              </a:buClr>
              <a:buSzPts val="1400"/>
              <a:buFont typeface="Overpass"/>
              <a:buChar char="●"/>
            </a:pPr>
            <a:r>
              <a:rPr lang="en" sz="1400">
                <a:solidFill>
                  <a:schemeClr val="dk1"/>
                </a:solidFill>
              </a:rPr>
              <a:t>Images are pushed directly by builds to Quay</a:t>
            </a:r>
            <a:br>
              <a:rPr lang="en" sz="1400">
                <a:solidFill>
                  <a:schemeClr val="dk1"/>
                </a:solidFill>
              </a:rPr>
            </a:br>
            <a:endParaRPr sz="1400">
              <a:solidFill>
                <a:schemeClr val="dk1"/>
              </a:solidFill>
            </a:endParaRPr>
          </a:p>
          <a:p>
            <a:pPr indent="-317500" lvl="0" marL="457200" marR="0" rtl="0" algn="l">
              <a:lnSpc>
                <a:spcPct val="100000"/>
              </a:lnSpc>
              <a:spcBef>
                <a:spcPts val="0"/>
              </a:spcBef>
              <a:spcAft>
                <a:spcPts val="0"/>
              </a:spcAft>
              <a:buClr>
                <a:schemeClr val="dk1"/>
              </a:buClr>
              <a:buSzPts val="1400"/>
              <a:buFont typeface="Overpass"/>
              <a:buChar char="●"/>
            </a:pPr>
            <a:r>
              <a:rPr lang="en" sz="1400">
                <a:solidFill>
                  <a:schemeClr val="dk1"/>
                </a:solidFill>
              </a:rPr>
              <a:t>Images are pulled directly from Quay</a:t>
            </a:r>
            <a:endParaRPr sz="1400">
              <a:solidFill>
                <a:schemeClr val="dk1"/>
              </a:solidFill>
            </a:endParaRPr>
          </a:p>
        </p:txBody>
      </p:sp>
      <p:sp>
        <p:nvSpPr>
          <p:cNvPr id="336" name="Google Shape;336;p39"/>
          <p:cNvSpPr/>
          <p:nvPr/>
        </p:nvSpPr>
        <p:spPr>
          <a:xfrm>
            <a:off x="5321150" y="1375500"/>
            <a:ext cx="2409600" cy="29895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OPENSHIFT</a:t>
            </a:r>
            <a:endParaRPr b="1">
              <a:latin typeface="Overpass"/>
              <a:ea typeface="Overpass"/>
              <a:cs typeface="Overpass"/>
              <a:sym typeface="Overpass"/>
            </a:endParaRPr>
          </a:p>
        </p:txBody>
      </p:sp>
      <p:sp>
        <p:nvSpPr>
          <p:cNvPr id="337" name="Google Shape;337;p39"/>
          <p:cNvSpPr/>
          <p:nvPr/>
        </p:nvSpPr>
        <p:spPr>
          <a:xfrm>
            <a:off x="5827795" y="2533925"/>
            <a:ext cx="736500" cy="7365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Build</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Config</a:t>
            </a:r>
            <a:endParaRPr sz="1000">
              <a:solidFill>
                <a:srgbClr val="FFFFFF"/>
              </a:solidFill>
              <a:latin typeface="Overpass"/>
              <a:ea typeface="Overpass"/>
              <a:cs typeface="Overpass"/>
              <a:sym typeface="Overpass"/>
            </a:endParaRPr>
          </a:p>
        </p:txBody>
      </p:sp>
      <p:sp>
        <p:nvSpPr>
          <p:cNvPr id="338" name="Google Shape;338;p39"/>
          <p:cNvSpPr/>
          <p:nvPr/>
        </p:nvSpPr>
        <p:spPr>
          <a:xfrm>
            <a:off x="5827795" y="3438109"/>
            <a:ext cx="736500" cy="7365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Deploy</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Config</a:t>
            </a:r>
            <a:endParaRPr sz="1000">
              <a:solidFill>
                <a:srgbClr val="FFFFFF"/>
              </a:solidFill>
              <a:latin typeface="Overpass"/>
              <a:ea typeface="Overpass"/>
              <a:cs typeface="Overpass"/>
              <a:sym typeface="Overpass"/>
            </a:endParaRPr>
          </a:p>
        </p:txBody>
      </p:sp>
      <p:pic>
        <p:nvPicPr>
          <p:cNvPr id="339" name="Google Shape;339;p39"/>
          <p:cNvPicPr preferRelativeResize="0"/>
          <p:nvPr/>
        </p:nvPicPr>
        <p:blipFill>
          <a:blip r:embed="rId3">
            <a:alphaModFix/>
          </a:blip>
          <a:stretch>
            <a:fillRect/>
          </a:stretch>
        </p:blipFill>
        <p:spPr>
          <a:xfrm>
            <a:off x="7000646" y="3599427"/>
            <a:ext cx="418700" cy="415375"/>
          </a:xfrm>
          <a:prstGeom prst="rect">
            <a:avLst/>
          </a:prstGeom>
          <a:noFill/>
          <a:ln>
            <a:noFill/>
          </a:ln>
        </p:spPr>
      </p:pic>
      <p:cxnSp>
        <p:nvCxnSpPr>
          <p:cNvPr id="340" name="Google Shape;340;p39"/>
          <p:cNvCxnSpPr>
            <a:stCxn id="338" idx="3"/>
            <a:endCxn id="339" idx="1"/>
          </p:cNvCxnSpPr>
          <p:nvPr/>
        </p:nvCxnSpPr>
        <p:spPr>
          <a:xfrm>
            <a:off x="6564295" y="3806359"/>
            <a:ext cx="436500" cy="900"/>
          </a:xfrm>
          <a:prstGeom prst="straightConnector1">
            <a:avLst/>
          </a:prstGeom>
          <a:noFill/>
          <a:ln cap="flat" cmpd="sng" w="9525">
            <a:solidFill>
              <a:srgbClr val="000000"/>
            </a:solidFill>
            <a:prstDash val="solid"/>
            <a:round/>
            <a:headEnd len="med" w="med" type="none"/>
            <a:tailEnd len="med" w="med" type="triangle"/>
          </a:ln>
        </p:spPr>
      </p:cxnSp>
      <p:sp>
        <p:nvSpPr>
          <p:cNvPr id="341" name="Google Shape;341;p39"/>
          <p:cNvSpPr txBox="1"/>
          <p:nvPr/>
        </p:nvSpPr>
        <p:spPr>
          <a:xfrm>
            <a:off x="5270321" y="2548104"/>
            <a:ext cx="51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push</a:t>
            </a:r>
            <a:endParaRPr sz="1000">
              <a:latin typeface="Overpass"/>
              <a:ea typeface="Overpass"/>
              <a:cs typeface="Overpass"/>
              <a:sym typeface="Overpass"/>
            </a:endParaRPr>
          </a:p>
        </p:txBody>
      </p:sp>
      <p:sp>
        <p:nvSpPr>
          <p:cNvPr id="342" name="Google Shape;342;p39"/>
          <p:cNvSpPr txBox="1"/>
          <p:nvPr/>
        </p:nvSpPr>
        <p:spPr>
          <a:xfrm>
            <a:off x="5270321" y="3432910"/>
            <a:ext cx="51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pull</a:t>
            </a:r>
            <a:endParaRPr sz="1000">
              <a:latin typeface="Overpass"/>
              <a:ea typeface="Overpass"/>
              <a:cs typeface="Overpass"/>
              <a:sym typeface="Overpass"/>
            </a:endParaRPr>
          </a:p>
        </p:txBody>
      </p:sp>
      <p:sp>
        <p:nvSpPr>
          <p:cNvPr id="343" name="Google Shape;343;p39"/>
          <p:cNvSpPr txBox="1"/>
          <p:nvPr/>
        </p:nvSpPr>
        <p:spPr>
          <a:xfrm>
            <a:off x="6827543" y="3285300"/>
            <a:ext cx="762000" cy="5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App Pod</a:t>
            </a:r>
            <a:endParaRPr sz="1000">
              <a:latin typeface="Overpass"/>
              <a:ea typeface="Overpass"/>
              <a:cs typeface="Overpass"/>
              <a:sym typeface="Overpass"/>
            </a:endParaRPr>
          </a:p>
        </p:txBody>
      </p:sp>
      <p:sp>
        <p:nvSpPr>
          <p:cNvPr id="344" name="Google Shape;344;p39"/>
          <p:cNvSpPr txBox="1"/>
          <p:nvPr/>
        </p:nvSpPr>
        <p:spPr>
          <a:xfrm>
            <a:off x="5270321" y="1772236"/>
            <a:ext cx="514200" cy="3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pull</a:t>
            </a:r>
            <a:endParaRPr sz="1000">
              <a:latin typeface="Overpass"/>
              <a:ea typeface="Overpass"/>
              <a:cs typeface="Overpass"/>
              <a:sym typeface="Overpass"/>
            </a:endParaRPr>
          </a:p>
        </p:txBody>
      </p:sp>
      <p:sp>
        <p:nvSpPr>
          <p:cNvPr id="345" name="Google Shape;345;p39"/>
          <p:cNvSpPr/>
          <p:nvPr/>
        </p:nvSpPr>
        <p:spPr>
          <a:xfrm>
            <a:off x="3897625" y="1375500"/>
            <a:ext cx="1327500" cy="10491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Overpass"/>
                <a:ea typeface="Overpass"/>
                <a:cs typeface="Overpass"/>
                <a:sym typeface="Overpass"/>
              </a:rPr>
              <a:t>RHCC</a:t>
            </a:r>
            <a:endParaRPr b="1">
              <a:solidFill>
                <a:srgbClr val="000000"/>
              </a:solidFill>
              <a:latin typeface="Overpass"/>
              <a:ea typeface="Overpass"/>
              <a:cs typeface="Overpass"/>
              <a:sym typeface="Overpass"/>
            </a:endParaRPr>
          </a:p>
          <a:p>
            <a:pPr indent="0" lvl="0" marL="0" rtl="0" algn="ctr">
              <a:spcBef>
                <a:spcPts val="0"/>
              </a:spcBef>
              <a:spcAft>
                <a:spcPts val="0"/>
              </a:spcAft>
              <a:buNone/>
            </a:pPr>
            <a:r>
              <a:t/>
            </a:r>
            <a:endParaRPr b="1">
              <a:latin typeface="Overpass"/>
              <a:ea typeface="Overpass"/>
              <a:cs typeface="Overpass"/>
              <a:sym typeface="Overpass"/>
            </a:endParaRPr>
          </a:p>
        </p:txBody>
      </p:sp>
      <p:sp>
        <p:nvSpPr>
          <p:cNvPr id="346" name="Google Shape;346;p39"/>
          <p:cNvSpPr/>
          <p:nvPr/>
        </p:nvSpPr>
        <p:spPr>
          <a:xfrm>
            <a:off x="3897625" y="2541239"/>
            <a:ext cx="1327500" cy="1823700"/>
          </a:xfrm>
          <a:prstGeom prst="rect">
            <a:avLst/>
          </a:prstGeom>
          <a:solidFill>
            <a:srgbClr val="D0E0E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QUAY</a:t>
            </a:r>
            <a:endParaRPr b="1">
              <a:latin typeface="Overpass"/>
              <a:ea typeface="Overpass"/>
              <a:cs typeface="Overpass"/>
              <a:sym typeface="Overpass"/>
            </a:endParaRPr>
          </a:p>
        </p:txBody>
      </p:sp>
      <p:pic>
        <p:nvPicPr>
          <p:cNvPr id="347" name="Google Shape;347;p39"/>
          <p:cNvPicPr preferRelativeResize="0"/>
          <p:nvPr/>
        </p:nvPicPr>
        <p:blipFill>
          <a:blip r:embed="rId4">
            <a:alphaModFix/>
          </a:blip>
          <a:stretch>
            <a:fillRect/>
          </a:stretch>
        </p:blipFill>
        <p:spPr>
          <a:xfrm>
            <a:off x="4656296" y="3223103"/>
            <a:ext cx="372850" cy="374400"/>
          </a:xfrm>
          <a:prstGeom prst="rect">
            <a:avLst/>
          </a:prstGeom>
          <a:noFill/>
          <a:ln>
            <a:noFill/>
          </a:ln>
        </p:spPr>
      </p:pic>
      <p:pic>
        <p:nvPicPr>
          <p:cNvPr id="348" name="Google Shape;348;p39"/>
          <p:cNvPicPr preferRelativeResize="0"/>
          <p:nvPr/>
        </p:nvPicPr>
        <p:blipFill>
          <a:blip r:embed="rId4">
            <a:alphaModFix/>
          </a:blip>
          <a:stretch>
            <a:fillRect/>
          </a:stretch>
        </p:blipFill>
        <p:spPr>
          <a:xfrm>
            <a:off x="4656296" y="1867526"/>
            <a:ext cx="372850" cy="374400"/>
          </a:xfrm>
          <a:prstGeom prst="rect">
            <a:avLst/>
          </a:prstGeom>
          <a:noFill/>
          <a:ln>
            <a:noFill/>
          </a:ln>
        </p:spPr>
      </p:pic>
      <p:sp>
        <p:nvSpPr>
          <p:cNvPr id="349" name="Google Shape;349;p39"/>
          <p:cNvSpPr txBox="1"/>
          <p:nvPr/>
        </p:nvSpPr>
        <p:spPr>
          <a:xfrm>
            <a:off x="3999748" y="1821475"/>
            <a:ext cx="684900" cy="5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Builder</a:t>
            </a:r>
            <a:br>
              <a:rPr lang="en" sz="1000">
                <a:latin typeface="Overpass"/>
                <a:ea typeface="Overpass"/>
                <a:cs typeface="Overpass"/>
                <a:sym typeface="Overpass"/>
              </a:rPr>
            </a:br>
            <a:r>
              <a:rPr lang="en" sz="1000">
                <a:latin typeface="Overpass"/>
                <a:ea typeface="Overpass"/>
                <a:cs typeface="Overpass"/>
                <a:sym typeface="Overpass"/>
              </a:rPr>
              <a:t>Image</a:t>
            </a:r>
            <a:endParaRPr sz="1000">
              <a:latin typeface="Overpass"/>
              <a:ea typeface="Overpass"/>
              <a:cs typeface="Overpass"/>
              <a:sym typeface="Overpass"/>
            </a:endParaRPr>
          </a:p>
        </p:txBody>
      </p:sp>
      <p:sp>
        <p:nvSpPr>
          <p:cNvPr id="350" name="Google Shape;350;p39"/>
          <p:cNvSpPr txBox="1"/>
          <p:nvPr/>
        </p:nvSpPr>
        <p:spPr>
          <a:xfrm>
            <a:off x="4038046" y="3193077"/>
            <a:ext cx="618300" cy="5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App</a:t>
            </a:r>
            <a:br>
              <a:rPr lang="en" sz="1000">
                <a:latin typeface="Overpass"/>
                <a:ea typeface="Overpass"/>
                <a:cs typeface="Overpass"/>
                <a:sym typeface="Overpass"/>
              </a:rPr>
            </a:br>
            <a:r>
              <a:rPr lang="en" sz="1000">
                <a:latin typeface="Overpass"/>
                <a:ea typeface="Overpass"/>
                <a:cs typeface="Overpass"/>
                <a:sym typeface="Overpass"/>
              </a:rPr>
              <a:t>Image</a:t>
            </a:r>
            <a:endParaRPr sz="1000">
              <a:latin typeface="Overpass"/>
              <a:ea typeface="Overpass"/>
              <a:cs typeface="Overpass"/>
              <a:sym typeface="Overpass"/>
            </a:endParaRPr>
          </a:p>
        </p:txBody>
      </p:sp>
      <p:cxnSp>
        <p:nvCxnSpPr>
          <p:cNvPr id="351" name="Google Shape;351;p39"/>
          <p:cNvCxnSpPr>
            <a:stCxn id="347" idx="2"/>
            <a:endCxn id="338" idx="1"/>
          </p:cNvCxnSpPr>
          <p:nvPr/>
        </p:nvCxnSpPr>
        <p:spPr>
          <a:xfrm flipH="1" rot="-5400000">
            <a:off x="5230921" y="3209303"/>
            <a:ext cx="208800" cy="985200"/>
          </a:xfrm>
          <a:prstGeom prst="bentConnector2">
            <a:avLst/>
          </a:prstGeom>
          <a:noFill/>
          <a:ln cap="flat" cmpd="sng" w="9525">
            <a:solidFill>
              <a:srgbClr val="000000"/>
            </a:solidFill>
            <a:prstDash val="solid"/>
            <a:round/>
            <a:headEnd len="med" w="med" type="none"/>
            <a:tailEnd len="med" w="med" type="triangle"/>
          </a:ln>
        </p:spPr>
      </p:cxnSp>
      <p:cxnSp>
        <p:nvCxnSpPr>
          <p:cNvPr id="352" name="Google Shape;352;p39"/>
          <p:cNvCxnSpPr>
            <a:stCxn id="337" idx="1"/>
            <a:endCxn id="347" idx="0"/>
          </p:cNvCxnSpPr>
          <p:nvPr/>
        </p:nvCxnSpPr>
        <p:spPr>
          <a:xfrm flipH="1">
            <a:off x="4842595" y="2902175"/>
            <a:ext cx="985200" cy="321000"/>
          </a:xfrm>
          <a:prstGeom prst="bentConnector2">
            <a:avLst/>
          </a:prstGeom>
          <a:noFill/>
          <a:ln cap="flat" cmpd="sng" w="9525">
            <a:solidFill>
              <a:srgbClr val="000000"/>
            </a:solidFill>
            <a:prstDash val="solid"/>
            <a:round/>
            <a:headEnd len="med" w="med" type="none"/>
            <a:tailEnd len="med" w="med" type="triangle"/>
          </a:ln>
        </p:spPr>
      </p:cxnSp>
      <p:cxnSp>
        <p:nvCxnSpPr>
          <p:cNvPr id="353" name="Google Shape;353;p39"/>
          <p:cNvCxnSpPr>
            <a:stCxn id="348" idx="3"/>
            <a:endCxn id="337" idx="0"/>
          </p:cNvCxnSpPr>
          <p:nvPr/>
        </p:nvCxnSpPr>
        <p:spPr>
          <a:xfrm>
            <a:off x="5029146" y="2054726"/>
            <a:ext cx="1167000" cy="479100"/>
          </a:xfrm>
          <a:prstGeom prst="bentConnector2">
            <a:avLst/>
          </a:prstGeom>
          <a:noFill/>
          <a:ln cap="flat" cmpd="sng" w="9525">
            <a:solidFill>
              <a:srgbClr val="000000"/>
            </a:solidFill>
            <a:prstDash val="solid"/>
            <a:round/>
            <a:headEnd len="med" w="med" type="none"/>
            <a:tailEnd len="med" w="med" type="triangle"/>
          </a:ln>
        </p:spPr>
      </p:cxnSp>
      <p:pic>
        <p:nvPicPr>
          <p:cNvPr id="354" name="Google Shape;354;p39"/>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Quay Architecture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1"/>
          <p:cNvSpPr/>
          <p:nvPr/>
        </p:nvSpPr>
        <p:spPr>
          <a:xfrm>
            <a:off x="4045928" y="2264400"/>
            <a:ext cx="1470600" cy="770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365" name="Google Shape;365;p41"/>
          <p:cNvSpPr/>
          <p:nvPr/>
        </p:nvSpPr>
        <p:spPr>
          <a:xfrm>
            <a:off x="4122128" y="2340600"/>
            <a:ext cx="1470600" cy="770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366" name="Google Shape;366;p41"/>
          <p:cNvSpPr/>
          <p:nvPr/>
        </p:nvSpPr>
        <p:spPr>
          <a:xfrm>
            <a:off x="3136828" y="3622893"/>
            <a:ext cx="1470600" cy="98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BUILD WORKERS</a:t>
            </a:r>
            <a:endParaRPr sz="1000">
              <a:latin typeface="Overpass"/>
              <a:ea typeface="Overpass"/>
              <a:cs typeface="Overpass"/>
              <a:sym typeface="Overpass"/>
            </a:endParaRPr>
          </a:p>
        </p:txBody>
      </p:sp>
      <p:sp>
        <p:nvSpPr>
          <p:cNvPr id="367" name="Google Shape;367;p41"/>
          <p:cNvSpPr/>
          <p:nvPr/>
        </p:nvSpPr>
        <p:spPr>
          <a:xfrm>
            <a:off x="5207677" y="3622893"/>
            <a:ext cx="1701900" cy="98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DISTRIBUTED STORAGE</a:t>
            </a:r>
            <a:endParaRPr sz="1000">
              <a:latin typeface="Overpass"/>
              <a:ea typeface="Overpass"/>
              <a:cs typeface="Overpass"/>
              <a:sym typeface="Overpass"/>
            </a:endParaRPr>
          </a:p>
        </p:txBody>
      </p:sp>
      <p:sp>
        <p:nvSpPr>
          <p:cNvPr id="368" name="Google Shape;368;p41"/>
          <p:cNvSpPr txBox="1"/>
          <p:nvPr>
            <p:ph type="title"/>
          </p:nvPr>
        </p:nvSpPr>
        <p:spPr>
          <a:xfrm>
            <a:off x="685800" y="0"/>
            <a:ext cx="7772400" cy="102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Quay Architecture</a:t>
            </a:r>
            <a:endParaRPr/>
          </a:p>
        </p:txBody>
      </p:sp>
      <p:sp>
        <p:nvSpPr>
          <p:cNvPr id="369" name="Google Shape;369;p41"/>
          <p:cNvSpPr/>
          <p:nvPr/>
        </p:nvSpPr>
        <p:spPr>
          <a:xfrm>
            <a:off x="4198328" y="2416800"/>
            <a:ext cx="1470600" cy="7704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QUAY</a:t>
            </a:r>
            <a:br>
              <a:rPr lang="en">
                <a:solidFill>
                  <a:srgbClr val="FFFFFF"/>
                </a:solidFill>
                <a:latin typeface="Overpass"/>
                <a:ea typeface="Overpass"/>
                <a:cs typeface="Overpass"/>
                <a:sym typeface="Overpass"/>
              </a:rPr>
            </a:br>
            <a:r>
              <a:rPr lang="en">
                <a:solidFill>
                  <a:srgbClr val="FFFFFF"/>
                </a:solidFill>
                <a:latin typeface="Overpass"/>
                <a:ea typeface="Overpass"/>
                <a:cs typeface="Overpass"/>
                <a:sym typeface="Overpass"/>
              </a:rPr>
              <a:t>SERVER</a:t>
            </a:r>
            <a:endParaRPr>
              <a:solidFill>
                <a:srgbClr val="FFFFFF"/>
              </a:solidFill>
              <a:latin typeface="Overpass"/>
              <a:ea typeface="Overpass"/>
              <a:cs typeface="Overpass"/>
              <a:sym typeface="Overpass"/>
            </a:endParaRPr>
          </a:p>
        </p:txBody>
      </p:sp>
      <p:pic>
        <p:nvPicPr>
          <p:cNvPr id="370" name="Google Shape;370;p41"/>
          <p:cNvPicPr preferRelativeResize="0"/>
          <p:nvPr/>
        </p:nvPicPr>
        <p:blipFill>
          <a:blip r:embed="rId3">
            <a:alphaModFix/>
          </a:blip>
          <a:stretch>
            <a:fillRect/>
          </a:stretch>
        </p:blipFill>
        <p:spPr>
          <a:xfrm>
            <a:off x="3245653" y="3703025"/>
            <a:ext cx="324675" cy="537825"/>
          </a:xfrm>
          <a:prstGeom prst="rect">
            <a:avLst/>
          </a:prstGeom>
          <a:noFill/>
          <a:ln>
            <a:noFill/>
          </a:ln>
        </p:spPr>
      </p:pic>
      <p:pic>
        <p:nvPicPr>
          <p:cNvPr id="371" name="Google Shape;371;p41"/>
          <p:cNvPicPr preferRelativeResize="0"/>
          <p:nvPr/>
        </p:nvPicPr>
        <p:blipFill>
          <a:blip r:embed="rId3">
            <a:alphaModFix/>
          </a:blip>
          <a:stretch>
            <a:fillRect/>
          </a:stretch>
        </p:blipFill>
        <p:spPr>
          <a:xfrm>
            <a:off x="3702853" y="3703025"/>
            <a:ext cx="324675" cy="537825"/>
          </a:xfrm>
          <a:prstGeom prst="rect">
            <a:avLst/>
          </a:prstGeom>
          <a:noFill/>
          <a:ln>
            <a:noFill/>
          </a:ln>
        </p:spPr>
      </p:pic>
      <p:pic>
        <p:nvPicPr>
          <p:cNvPr id="372" name="Google Shape;372;p41"/>
          <p:cNvPicPr preferRelativeResize="0"/>
          <p:nvPr/>
        </p:nvPicPr>
        <p:blipFill>
          <a:blip r:embed="rId3">
            <a:alphaModFix/>
          </a:blip>
          <a:stretch>
            <a:fillRect/>
          </a:stretch>
        </p:blipFill>
        <p:spPr>
          <a:xfrm>
            <a:off x="4160053" y="3703025"/>
            <a:ext cx="324675" cy="537825"/>
          </a:xfrm>
          <a:prstGeom prst="rect">
            <a:avLst/>
          </a:prstGeom>
          <a:noFill/>
          <a:ln>
            <a:noFill/>
          </a:ln>
        </p:spPr>
      </p:pic>
      <p:pic>
        <p:nvPicPr>
          <p:cNvPr id="373" name="Google Shape;373;p41"/>
          <p:cNvPicPr preferRelativeResize="0"/>
          <p:nvPr/>
        </p:nvPicPr>
        <p:blipFill>
          <a:blip r:embed="rId4">
            <a:alphaModFix/>
          </a:blip>
          <a:stretch>
            <a:fillRect/>
          </a:stretch>
        </p:blipFill>
        <p:spPr>
          <a:xfrm>
            <a:off x="5326541" y="3703025"/>
            <a:ext cx="445700" cy="568950"/>
          </a:xfrm>
          <a:prstGeom prst="rect">
            <a:avLst/>
          </a:prstGeom>
          <a:noFill/>
          <a:ln>
            <a:noFill/>
          </a:ln>
        </p:spPr>
      </p:pic>
      <p:pic>
        <p:nvPicPr>
          <p:cNvPr id="374" name="Google Shape;374;p41"/>
          <p:cNvPicPr preferRelativeResize="0"/>
          <p:nvPr/>
        </p:nvPicPr>
        <p:blipFill>
          <a:blip r:embed="rId4">
            <a:alphaModFix/>
          </a:blip>
          <a:stretch>
            <a:fillRect/>
          </a:stretch>
        </p:blipFill>
        <p:spPr>
          <a:xfrm>
            <a:off x="5844378" y="3703025"/>
            <a:ext cx="445700" cy="568950"/>
          </a:xfrm>
          <a:prstGeom prst="rect">
            <a:avLst/>
          </a:prstGeom>
          <a:noFill/>
          <a:ln>
            <a:noFill/>
          </a:ln>
        </p:spPr>
      </p:pic>
      <p:pic>
        <p:nvPicPr>
          <p:cNvPr id="375" name="Google Shape;375;p41"/>
          <p:cNvPicPr preferRelativeResize="0"/>
          <p:nvPr/>
        </p:nvPicPr>
        <p:blipFill>
          <a:blip r:embed="rId4">
            <a:alphaModFix/>
          </a:blip>
          <a:stretch>
            <a:fillRect/>
          </a:stretch>
        </p:blipFill>
        <p:spPr>
          <a:xfrm>
            <a:off x="6362215" y="3703025"/>
            <a:ext cx="445700" cy="568950"/>
          </a:xfrm>
          <a:prstGeom prst="rect">
            <a:avLst/>
          </a:prstGeom>
          <a:noFill/>
          <a:ln>
            <a:noFill/>
          </a:ln>
        </p:spPr>
      </p:pic>
      <p:sp>
        <p:nvSpPr>
          <p:cNvPr id="376" name="Google Shape;376;p41"/>
          <p:cNvSpPr/>
          <p:nvPr/>
        </p:nvSpPr>
        <p:spPr>
          <a:xfrm>
            <a:off x="4198253" y="1540725"/>
            <a:ext cx="1470600" cy="4404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LOAD BALANCER</a:t>
            </a:r>
            <a:endParaRPr sz="1000">
              <a:solidFill>
                <a:srgbClr val="FFFFFF"/>
              </a:solidFill>
              <a:latin typeface="Overpass"/>
              <a:ea typeface="Overpass"/>
              <a:cs typeface="Overpass"/>
              <a:sym typeface="Overpass"/>
            </a:endParaRPr>
          </a:p>
        </p:txBody>
      </p:sp>
      <p:cxnSp>
        <p:nvCxnSpPr>
          <p:cNvPr id="377" name="Google Shape;377;p41"/>
          <p:cNvCxnSpPr>
            <a:stCxn id="376" idx="2"/>
          </p:cNvCxnSpPr>
          <p:nvPr/>
        </p:nvCxnSpPr>
        <p:spPr>
          <a:xfrm>
            <a:off x="4933553" y="1981125"/>
            <a:ext cx="0" cy="283200"/>
          </a:xfrm>
          <a:prstGeom prst="straightConnector1">
            <a:avLst/>
          </a:prstGeom>
          <a:noFill/>
          <a:ln cap="flat" cmpd="sng" w="9525">
            <a:solidFill>
              <a:srgbClr val="666666"/>
            </a:solidFill>
            <a:prstDash val="solid"/>
            <a:round/>
            <a:headEnd len="med" w="med" type="none"/>
            <a:tailEnd len="med" w="med" type="none"/>
          </a:ln>
        </p:spPr>
      </p:cxnSp>
      <p:cxnSp>
        <p:nvCxnSpPr>
          <p:cNvPr id="378" name="Google Shape;378;p41"/>
          <p:cNvCxnSpPr>
            <a:stCxn id="369" idx="2"/>
            <a:endCxn id="367" idx="0"/>
          </p:cNvCxnSpPr>
          <p:nvPr/>
        </p:nvCxnSpPr>
        <p:spPr>
          <a:xfrm flipH="1" rot="-5400000">
            <a:off x="5278328" y="2842500"/>
            <a:ext cx="435600" cy="1125000"/>
          </a:xfrm>
          <a:prstGeom prst="bentConnector3">
            <a:avLst>
              <a:gd fmla="val 50011" name="adj1"/>
            </a:avLst>
          </a:prstGeom>
          <a:noFill/>
          <a:ln cap="flat" cmpd="sng" w="9525">
            <a:solidFill>
              <a:srgbClr val="666666"/>
            </a:solidFill>
            <a:prstDash val="solid"/>
            <a:round/>
            <a:headEnd len="med" w="med" type="none"/>
            <a:tailEnd len="med" w="med" type="none"/>
          </a:ln>
        </p:spPr>
      </p:cxnSp>
      <p:cxnSp>
        <p:nvCxnSpPr>
          <p:cNvPr id="379" name="Google Shape;379;p41"/>
          <p:cNvCxnSpPr>
            <a:stCxn id="369" idx="2"/>
            <a:endCxn id="366" idx="0"/>
          </p:cNvCxnSpPr>
          <p:nvPr/>
        </p:nvCxnSpPr>
        <p:spPr>
          <a:xfrm rot="5400000">
            <a:off x="4185128" y="2874300"/>
            <a:ext cx="435600" cy="1061400"/>
          </a:xfrm>
          <a:prstGeom prst="bentConnector3">
            <a:avLst>
              <a:gd fmla="val 50011" name="adj1"/>
            </a:avLst>
          </a:prstGeom>
          <a:noFill/>
          <a:ln cap="flat" cmpd="sng" w="9525">
            <a:solidFill>
              <a:srgbClr val="666666"/>
            </a:solidFill>
            <a:prstDash val="solid"/>
            <a:round/>
            <a:headEnd len="med" w="med" type="none"/>
            <a:tailEnd len="med" w="med" type="none"/>
          </a:ln>
        </p:spPr>
      </p:cxnSp>
      <p:pic>
        <p:nvPicPr>
          <p:cNvPr id="380" name="Google Shape;380;p41"/>
          <p:cNvPicPr preferRelativeResize="0"/>
          <p:nvPr/>
        </p:nvPicPr>
        <p:blipFill>
          <a:blip r:embed="rId5">
            <a:alphaModFix/>
          </a:blip>
          <a:stretch>
            <a:fillRect/>
          </a:stretch>
        </p:blipFill>
        <p:spPr>
          <a:xfrm>
            <a:off x="3063623" y="2506824"/>
            <a:ext cx="475075" cy="251585"/>
          </a:xfrm>
          <a:prstGeom prst="rect">
            <a:avLst/>
          </a:prstGeom>
          <a:noFill/>
          <a:ln>
            <a:noFill/>
          </a:ln>
        </p:spPr>
      </p:pic>
      <p:pic>
        <p:nvPicPr>
          <p:cNvPr id="381" name="Google Shape;381;p41"/>
          <p:cNvPicPr preferRelativeResize="0"/>
          <p:nvPr/>
        </p:nvPicPr>
        <p:blipFill>
          <a:blip r:embed="rId5">
            <a:alphaModFix/>
          </a:blip>
          <a:stretch>
            <a:fillRect/>
          </a:stretch>
        </p:blipFill>
        <p:spPr>
          <a:xfrm>
            <a:off x="3063623" y="2851564"/>
            <a:ext cx="475075" cy="251585"/>
          </a:xfrm>
          <a:prstGeom prst="rect">
            <a:avLst/>
          </a:prstGeom>
          <a:noFill/>
          <a:ln>
            <a:noFill/>
          </a:ln>
        </p:spPr>
      </p:pic>
      <p:sp>
        <p:nvSpPr>
          <p:cNvPr id="382" name="Google Shape;382;p41"/>
          <p:cNvSpPr txBox="1"/>
          <p:nvPr/>
        </p:nvSpPr>
        <p:spPr>
          <a:xfrm>
            <a:off x="2203297" y="2791445"/>
            <a:ext cx="9129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DATABASE</a:t>
            </a:r>
            <a:endParaRPr sz="1000">
              <a:latin typeface="Overpass"/>
              <a:ea typeface="Overpass"/>
              <a:cs typeface="Overpass"/>
              <a:sym typeface="Overpass"/>
            </a:endParaRPr>
          </a:p>
        </p:txBody>
      </p:sp>
      <p:cxnSp>
        <p:nvCxnSpPr>
          <p:cNvPr id="383" name="Google Shape;383;p41"/>
          <p:cNvCxnSpPr/>
          <p:nvPr/>
        </p:nvCxnSpPr>
        <p:spPr>
          <a:xfrm>
            <a:off x="3538719" y="2977350"/>
            <a:ext cx="658200" cy="0"/>
          </a:xfrm>
          <a:prstGeom prst="straightConnector1">
            <a:avLst/>
          </a:prstGeom>
          <a:noFill/>
          <a:ln cap="flat" cmpd="sng" w="9525">
            <a:solidFill>
              <a:srgbClr val="666666"/>
            </a:solidFill>
            <a:prstDash val="solid"/>
            <a:round/>
            <a:headEnd len="med" w="med" type="none"/>
            <a:tailEnd len="med" w="med" type="none"/>
          </a:ln>
        </p:spPr>
      </p:cxnSp>
      <p:sp>
        <p:nvSpPr>
          <p:cNvPr id="384" name="Google Shape;384;p41"/>
          <p:cNvSpPr txBox="1"/>
          <p:nvPr/>
        </p:nvSpPr>
        <p:spPr>
          <a:xfrm>
            <a:off x="2326179" y="2519894"/>
            <a:ext cx="9129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REDIS</a:t>
            </a:r>
            <a:endParaRPr sz="1000">
              <a:latin typeface="Overpass"/>
              <a:ea typeface="Overpass"/>
              <a:cs typeface="Overpass"/>
              <a:sym typeface="Overpass"/>
            </a:endParaRPr>
          </a:p>
        </p:txBody>
      </p:sp>
      <p:cxnSp>
        <p:nvCxnSpPr>
          <p:cNvPr id="385" name="Google Shape;385;p41"/>
          <p:cNvCxnSpPr/>
          <p:nvPr/>
        </p:nvCxnSpPr>
        <p:spPr>
          <a:xfrm>
            <a:off x="3538719" y="2632625"/>
            <a:ext cx="658200" cy="0"/>
          </a:xfrm>
          <a:prstGeom prst="straightConnector1">
            <a:avLst/>
          </a:prstGeom>
          <a:noFill/>
          <a:ln cap="flat" cmpd="sng" w="9525">
            <a:solidFill>
              <a:srgbClr val="666666"/>
            </a:solidFill>
            <a:prstDash val="solid"/>
            <a:round/>
            <a:headEnd len="med" w="med" type="none"/>
            <a:tailEnd len="med" w="med" type="none"/>
          </a:ln>
        </p:spPr>
      </p:cxnSp>
      <p:cxnSp>
        <p:nvCxnSpPr>
          <p:cNvPr id="386" name="Google Shape;386;p41"/>
          <p:cNvCxnSpPr>
            <a:stCxn id="376" idx="1"/>
            <a:endCxn id="387" idx="3"/>
          </p:cNvCxnSpPr>
          <p:nvPr/>
        </p:nvCxnSpPr>
        <p:spPr>
          <a:xfrm rot="10800000">
            <a:off x="3479453" y="1760025"/>
            <a:ext cx="718800" cy="900"/>
          </a:xfrm>
          <a:prstGeom prst="straightConnector1">
            <a:avLst/>
          </a:prstGeom>
          <a:noFill/>
          <a:ln cap="flat" cmpd="sng" w="9525">
            <a:solidFill>
              <a:srgbClr val="666666"/>
            </a:solidFill>
            <a:prstDash val="solid"/>
            <a:round/>
            <a:headEnd len="med" w="med" type="triangle"/>
            <a:tailEnd len="med" w="med" type="none"/>
          </a:ln>
        </p:spPr>
      </p:cxnSp>
      <p:pic>
        <p:nvPicPr>
          <p:cNvPr id="387" name="Google Shape;387;p41"/>
          <p:cNvPicPr preferRelativeResize="0"/>
          <p:nvPr/>
        </p:nvPicPr>
        <p:blipFill>
          <a:blip r:embed="rId6">
            <a:alphaModFix/>
          </a:blip>
          <a:stretch>
            <a:fillRect/>
          </a:stretch>
        </p:blipFill>
        <p:spPr>
          <a:xfrm>
            <a:off x="3120331" y="1580250"/>
            <a:ext cx="359225" cy="359250"/>
          </a:xfrm>
          <a:prstGeom prst="rect">
            <a:avLst/>
          </a:prstGeom>
          <a:noFill/>
          <a:ln>
            <a:noFill/>
          </a:ln>
        </p:spPr>
      </p:pic>
      <p:sp>
        <p:nvSpPr>
          <p:cNvPr id="388" name="Google Shape;388;p41"/>
          <p:cNvSpPr txBox="1"/>
          <p:nvPr/>
        </p:nvSpPr>
        <p:spPr>
          <a:xfrm>
            <a:off x="2489919" y="1603188"/>
            <a:ext cx="622500" cy="28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Overpass"/>
                <a:ea typeface="Overpass"/>
                <a:cs typeface="Overpass"/>
                <a:sym typeface="Overpass"/>
              </a:rPr>
              <a:t>CLIENT</a:t>
            </a:r>
            <a:endParaRPr sz="1000">
              <a:latin typeface="Overpass"/>
              <a:ea typeface="Overpass"/>
              <a:cs typeface="Overpass"/>
              <a:sym typeface="Overpass"/>
            </a:endParaRPr>
          </a:p>
        </p:txBody>
      </p:sp>
      <p:pic>
        <p:nvPicPr>
          <p:cNvPr id="389" name="Google Shape;389;p41"/>
          <p:cNvPicPr preferRelativeResize="0"/>
          <p:nvPr/>
        </p:nvPicPr>
        <p:blipFill>
          <a:blip r:embed="rId7">
            <a:alphaModFix/>
          </a:blip>
          <a:stretch>
            <a:fillRect/>
          </a:stretch>
        </p:blipFill>
        <p:spPr>
          <a:xfrm>
            <a:off x="8084300" y="4581722"/>
            <a:ext cx="903675" cy="48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